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sldIdLst>
    <p:sldId id="256" r:id="rId2"/>
    <p:sldId id="270" r:id="rId3"/>
    <p:sldId id="290" r:id="rId4"/>
    <p:sldId id="257" r:id="rId5"/>
    <p:sldId id="265" r:id="rId6"/>
    <p:sldId id="281" r:id="rId7"/>
    <p:sldId id="263" r:id="rId8"/>
    <p:sldId id="278" r:id="rId9"/>
    <p:sldId id="266" r:id="rId10"/>
    <p:sldId id="267" r:id="rId11"/>
    <p:sldId id="280" r:id="rId12"/>
    <p:sldId id="268" r:id="rId13"/>
    <p:sldId id="282" r:id="rId14"/>
    <p:sldId id="279" r:id="rId15"/>
    <p:sldId id="283" r:id="rId16"/>
    <p:sldId id="284" r:id="rId17"/>
    <p:sldId id="269" r:id="rId18"/>
    <p:sldId id="288" r:id="rId19"/>
    <p:sldId id="289" r:id="rId20"/>
    <p:sldId id="291" r:id="rId21"/>
    <p:sldId id="292" r:id="rId22"/>
    <p:sldId id="275" r:id="rId23"/>
    <p:sldId id="277" r:id="rId24"/>
    <p:sldId id="264" r:id="rId25"/>
    <p:sldId id="274" r:id="rId26"/>
    <p:sldId id="273" r:id="rId27"/>
    <p:sldId id="272" r:id="rId28"/>
    <p:sldId id="271" r:id="rId2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96EB"/>
    <a:srgbClr val="98E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B63CF-FB9D-46EE-8850-1A024B85163D}" v="2487" dt="2021-04-18T19:30:21.032"/>
    <p1510:client id="{28BAAF72-9DC2-44BA-8BF8-BF6E54B8EE58}" v="696" dt="2021-04-19T11:05:11.371"/>
    <p1510:client id="{33FE241B-9312-449C-A4FA-E76DB9CA5FF4}" v="604" dt="2020-11-30T17:51:28.792"/>
    <p1510:client id="{3AEEC5E0-D1CC-4461-9B4E-52D9FE585583}" v="62" dt="2021-04-12T06:19:14.184"/>
    <p1510:client id="{404197E1-884E-4215-A923-283C50C45DF5}" v="271" dt="2021-02-12T07:01:12.878"/>
    <p1510:client id="{409488C4-D756-4A17-80B9-A80FDF534DFB}" v="182" dt="2020-12-02T08:57:16.272"/>
    <p1510:client id="{41A48633-CB71-478D-B0B4-F645C70016B3}" v="1" dt="2020-12-02T05:51:13.716"/>
    <p1510:client id="{488FC23D-7489-4B7B-B588-FC83CE97F131}" v="2829" dt="2020-12-01T11:43:39.587"/>
    <p1510:client id="{50A7D07F-09C4-4921-9EDB-8F7FC7971EA6}" v="51" dt="2021-04-12T06:46:42.296"/>
    <p1510:client id="{50C968BE-FC67-42C4-9746-B43A0F386312}" v="567" dt="2021-04-19T18:42:26.701"/>
    <p1510:client id="{59B044A7-D80F-45A1-9744-83EE78431362}" v="179" dt="2020-11-30T19:14:48.730"/>
    <p1510:client id="{5A445178-22B9-472F-8D5E-9D3D02769DD2}" v="5" dt="2021-05-23T18:25:46.157"/>
    <p1510:client id="{5DD54401-562A-4359-8BD3-884806C69500}" v="218" dt="2021-04-17T06:26:37.514"/>
    <p1510:client id="{66EBDD9D-72C7-4E45-B05F-7855CBF5A2ED}" v="234" dt="2021-04-17T09:57:32.568"/>
    <p1510:client id="{69BCCBA8-2FAC-4539-B05F-8916F1C7CB72}" v="437" dt="2021-01-28T11:33:01.199"/>
    <p1510:client id="{6A5497D4-DED4-4B30-A458-A0C2CFC6636D}" v="303" dt="2021-02-11T09:54:53.803"/>
    <p1510:client id="{6DB8F310-459F-4476-9E50-0AD6A0EFC70C}" v="1080" dt="2021-04-19T21:02:47.832"/>
    <p1510:client id="{6E7B402C-CC4B-4A76-9311-A3A95B3921F4}" v="1477" dt="2021-04-17T05:30:35.002"/>
    <p1510:client id="{7039B0D6-E022-41CF-8FFB-A4DE4302C51D}" v="1" dt="2021-04-10T06:11:46.089"/>
    <p1510:client id="{84BE8D5D-6381-4845-B5BC-34B471C2B269}" v="20" dt="2021-02-12T09:53:58.646"/>
    <p1510:client id="{90CA9198-DDB5-41A5-9D0A-7140E8DE5C18}" v="3060" dt="2021-04-17T18:03:55.094"/>
    <p1510:client id="{948BAA1D-420F-4C52-88AF-4308A38719F8}" v="171" dt="2021-04-12T06:37:37.214"/>
    <p1510:client id="{967EB882-2BD2-42CD-B8D3-47D8B36F1E88}" v="5" dt="2021-04-10T06:11:12.146"/>
    <p1510:client id="{9D6D9352-4BF5-4970-87CD-46E592614EBD}" v="405" dt="2020-12-01T06:54:11.675"/>
    <p1510:client id="{B8E9BA19-B9F5-40EF-9A30-D7E0BF014C20}" v="27" dt="2020-12-02T07:17:51.615"/>
    <p1510:client id="{B987A2A6-A918-48CF-8E65-7E533D776203}" v="1454" dt="2021-04-18T06:21:09.932"/>
    <p1510:client id="{BA7BFBBA-6B4A-49D3-85DF-BB5BF795A937}" v="8" dt="2021-04-16T08:18:55.817"/>
    <p1510:client id="{BBEA1235-2568-4371-836B-3F91E7F451F0}" v="272" dt="2021-02-12T05:17:51.095"/>
    <p1510:client id="{CDAE69C5-4165-4680-9856-B018031C1458}" v="508" dt="2020-12-02T06:36:53.775"/>
    <p1510:client id="{D5BCBF28-FA00-4AD7-885B-9A4AD78CFFDB}" v="46" dt="2021-04-20T05:05:15.247"/>
    <p1510:client id="{DD0ACBED-5369-40DE-BCB5-097405338F10}" v="3" dt="2021-04-12T06:24:02.543"/>
    <p1510:client id="{E59CB478-2982-40A1-AF9E-2A5E1E19AE05}" v="38" dt="2020-12-01T14:04:52.120"/>
    <p1510:client id="{EDA96527-A302-4E33-99AD-E29995FD8C44}" v="317" dt="2021-04-17T07:02:38.007"/>
    <p1510:client id="{F2BD39B3-E632-4B59-83E5-70D4A6234217}" v="5" dt="2021-05-14T17:16:52.6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6A8C2B-C3B9-44EF-8C64-287DE29EDC1C}" type="doc">
      <dgm:prSet loTypeId="urn:microsoft.com/office/officeart/2005/8/layout/process1" loCatId="process" qsTypeId="urn:microsoft.com/office/officeart/2005/8/quickstyle/simple3" qsCatId="simple" csTypeId="urn:microsoft.com/office/officeart/2005/8/colors/colorful1" csCatId="colorful" phldr="1"/>
      <dgm:spPr/>
    </dgm:pt>
    <dgm:pt modelId="{C13B1A1A-EE94-43D9-8F20-990E75CE5291}">
      <dgm:prSet phldr="0"/>
      <dgm:spPr/>
      <dgm:t>
        <a:bodyPr/>
        <a:lstStyle/>
        <a:p>
          <a:pPr rtl="0"/>
          <a:r>
            <a:rPr lang="en-GB" b="1"/>
            <a:t>Photoexcitation</a:t>
          </a:r>
          <a:endParaRPr lang="en-US" b="1"/>
        </a:p>
      </dgm:t>
    </dgm:pt>
    <dgm:pt modelId="{F6197C46-E964-41A3-951F-9DEDBE9587AE}" type="parTrans" cxnId="{2529BABA-4B89-404B-8263-74194FA1E6B4}">
      <dgm:prSet/>
      <dgm:spPr/>
    </dgm:pt>
    <dgm:pt modelId="{FA424FB8-51E7-4917-BD79-1EA314A973F8}" type="sibTrans" cxnId="{2529BABA-4B89-404B-8263-74194FA1E6B4}">
      <dgm:prSet/>
      <dgm:spPr/>
      <dgm:t>
        <a:bodyPr/>
        <a:lstStyle/>
        <a:p>
          <a:endParaRPr lang="en-GB"/>
        </a:p>
      </dgm:t>
    </dgm:pt>
    <dgm:pt modelId="{6879893C-CA9A-4FF8-998A-34B342DC975F}">
      <dgm:prSet phldr="0"/>
      <dgm:spPr/>
      <dgm:t>
        <a:bodyPr/>
        <a:lstStyle/>
        <a:p>
          <a:r>
            <a:rPr lang="en-GB" b="1"/>
            <a:t>Excitation to S</a:t>
          </a:r>
          <a:r>
            <a:rPr lang="en-GB" b="1" baseline="-25000"/>
            <a:t>1</a:t>
          </a:r>
          <a:r>
            <a:rPr lang="en-GB" b="1"/>
            <a:t> (363nm)</a:t>
          </a:r>
          <a:endParaRPr lang="en-US" b="1"/>
        </a:p>
      </dgm:t>
    </dgm:pt>
    <dgm:pt modelId="{33494FC1-2E8C-40A3-B68D-915BB85C8C86}" type="parTrans" cxnId="{4A1B3114-8334-4F8A-9254-F6C23F5B8AB9}">
      <dgm:prSet/>
      <dgm:spPr/>
    </dgm:pt>
    <dgm:pt modelId="{41663D50-2095-4631-B087-5DEDD626EBB3}" type="sibTrans" cxnId="{4A1B3114-8334-4F8A-9254-F6C23F5B8AB9}">
      <dgm:prSet/>
      <dgm:spPr/>
      <dgm:t>
        <a:bodyPr/>
        <a:lstStyle/>
        <a:p>
          <a:endParaRPr lang="en-GB"/>
        </a:p>
      </dgm:t>
    </dgm:pt>
    <dgm:pt modelId="{35DB0D41-B225-4236-AFED-FED7368211D9}">
      <dgm:prSet phldr="0"/>
      <dgm:spPr/>
      <dgm:t>
        <a:bodyPr/>
        <a:lstStyle/>
        <a:p>
          <a:r>
            <a:rPr lang="en-GB" b="1"/>
            <a:t>Reaches NL minima</a:t>
          </a:r>
          <a:endParaRPr lang="en-US" b="1"/>
        </a:p>
      </dgm:t>
    </dgm:pt>
    <dgm:pt modelId="{C3CE62E1-2C30-45B3-B00D-C328B82480F3}" type="parTrans" cxnId="{761C97FB-E3B3-42B5-B2EC-E8DA5E74AD8F}">
      <dgm:prSet/>
      <dgm:spPr/>
    </dgm:pt>
    <dgm:pt modelId="{D2765DC3-C3D0-4F30-9F61-F5F204A58F8F}" type="sibTrans" cxnId="{761C97FB-E3B3-42B5-B2EC-E8DA5E74AD8F}">
      <dgm:prSet/>
      <dgm:spPr/>
      <dgm:t>
        <a:bodyPr/>
        <a:lstStyle/>
        <a:p>
          <a:endParaRPr lang="en-GB"/>
        </a:p>
      </dgm:t>
    </dgm:pt>
    <dgm:pt modelId="{5FFA91E3-3C6D-47A6-A9B7-9F77348C8178}">
      <dgm:prSet phldr="0"/>
      <dgm:spPr/>
      <dgm:t>
        <a:bodyPr/>
        <a:lstStyle/>
        <a:p>
          <a:r>
            <a:rPr lang="en-GB" b="1"/>
            <a:t>Gradually converted to AL minima</a:t>
          </a:r>
          <a:endParaRPr lang="en-US" b="1"/>
        </a:p>
      </dgm:t>
    </dgm:pt>
    <dgm:pt modelId="{485821A8-9060-4BA3-8BE5-2B8C76C18FE9}" type="parTrans" cxnId="{D2950A03-87A2-440B-9F94-530776D3ACB0}">
      <dgm:prSet/>
      <dgm:spPr/>
    </dgm:pt>
    <dgm:pt modelId="{E8BBDF23-DE55-4370-B929-EB0953628A22}" type="sibTrans" cxnId="{D2950A03-87A2-440B-9F94-530776D3ACB0}">
      <dgm:prSet/>
      <dgm:spPr/>
      <dgm:t>
        <a:bodyPr/>
        <a:lstStyle/>
        <a:p>
          <a:endParaRPr lang="en-GB"/>
        </a:p>
      </dgm:t>
    </dgm:pt>
    <dgm:pt modelId="{DE6826E9-675B-44FE-896D-6D5E8C19A35D}">
      <dgm:prSet phldr="0"/>
      <dgm:spPr/>
      <dgm:t>
        <a:bodyPr/>
        <a:lstStyle/>
        <a:p>
          <a:r>
            <a:rPr lang="en-GB" b="1"/>
            <a:t>Comes down to S</a:t>
          </a:r>
          <a:r>
            <a:rPr lang="en-GB" b="1" baseline="-25000"/>
            <a:t>0</a:t>
          </a:r>
          <a:endParaRPr lang="en-US" b="1" baseline="-25000"/>
        </a:p>
      </dgm:t>
    </dgm:pt>
    <dgm:pt modelId="{814D9BFF-D392-46DD-8412-AFF6C96D0D08}" type="parTrans" cxnId="{46FC4726-44DE-482F-AC08-DC1B2D17B8EA}">
      <dgm:prSet/>
      <dgm:spPr/>
    </dgm:pt>
    <dgm:pt modelId="{19524A79-96D9-4CDF-963F-88229B6BE259}" type="sibTrans" cxnId="{46FC4726-44DE-482F-AC08-DC1B2D17B8EA}">
      <dgm:prSet/>
      <dgm:spPr/>
      <dgm:t>
        <a:bodyPr/>
        <a:lstStyle/>
        <a:p>
          <a:endParaRPr lang="en-GB"/>
        </a:p>
      </dgm:t>
    </dgm:pt>
    <dgm:pt modelId="{A1D8937B-321F-42FA-B8DD-B330DAA9A6B2}" type="pres">
      <dgm:prSet presAssocID="{966A8C2B-C3B9-44EF-8C64-287DE29EDC1C}" presName="Name0" presStyleCnt="0">
        <dgm:presLayoutVars>
          <dgm:dir/>
          <dgm:resizeHandles val="exact"/>
        </dgm:presLayoutVars>
      </dgm:prSet>
      <dgm:spPr/>
    </dgm:pt>
    <dgm:pt modelId="{452BA6C4-B6A3-4680-B503-9794546DE62D}" type="pres">
      <dgm:prSet presAssocID="{C13B1A1A-EE94-43D9-8F20-990E75CE5291}" presName="node" presStyleLbl="node1" presStyleIdx="0" presStyleCnt="5">
        <dgm:presLayoutVars>
          <dgm:bulletEnabled val="1"/>
        </dgm:presLayoutVars>
      </dgm:prSet>
      <dgm:spPr/>
    </dgm:pt>
    <dgm:pt modelId="{4EDC193B-2F94-440A-82C4-D8A879EEBA24}" type="pres">
      <dgm:prSet presAssocID="{FA424FB8-51E7-4917-BD79-1EA314A973F8}" presName="sibTrans" presStyleLbl="sibTrans2D1" presStyleIdx="0" presStyleCnt="4"/>
      <dgm:spPr/>
    </dgm:pt>
    <dgm:pt modelId="{36779D0C-4CBF-4D05-8C55-865923AAB3CE}" type="pres">
      <dgm:prSet presAssocID="{FA424FB8-51E7-4917-BD79-1EA314A973F8}" presName="connectorText" presStyleLbl="sibTrans2D1" presStyleIdx="0" presStyleCnt="4"/>
      <dgm:spPr/>
    </dgm:pt>
    <dgm:pt modelId="{4A068487-BAF2-44C0-9245-2CB8B82277B5}" type="pres">
      <dgm:prSet presAssocID="{6879893C-CA9A-4FF8-998A-34B342DC975F}" presName="node" presStyleLbl="node1" presStyleIdx="1" presStyleCnt="5">
        <dgm:presLayoutVars>
          <dgm:bulletEnabled val="1"/>
        </dgm:presLayoutVars>
      </dgm:prSet>
      <dgm:spPr/>
    </dgm:pt>
    <dgm:pt modelId="{C35FE728-9439-428E-B2A6-BDAA60463E83}" type="pres">
      <dgm:prSet presAssocID="{41663D50-2095-4631-B087-5DEDD626EBB3}" presName="sibTrans" presStyleLbl="sibTrans2D1" presStyleIdx="1" presStyleCnt="4"/>
      <dgm:spPr/>
    </dgm:pt>
    <dgm:pt modelId="{4934605E-4C79-4A94-A83A-1C4B62A4AEA9}" type="pres">
      <dgm:prSet presAssocID="{41663D50-2095-4631-B087-5DEDD626EBB3}" presName="connectorText" presStyleLbl="sibTrans2D1" presStyleIdx="1" presStyleCnt="4"/>
      <dgm:spPr/>
    </dgm:pt>
    <dgm:pt modelId="{EF76B4C2-72A2-4D82-91F3-692337B6350F}" type="pres">
      <dgm:prSet presAssocID="{35DB0D41-B225-4236-AFED-FED7368211D9}" presName="node" presStyleLbl="node1" presStyleIdx="2" presStyleCnt="5">
        <dgm:presLayoutVars>
          <dgm:bulletEnabled val="1"/>
        </dgm:presLayoutVars>
      </dgm:prSet>
      <dgm:spPr/>
    </dgm:pt>
    <dgm:pt modelId="{66AF71A8-B192-44CA-8E4C-EBF36DC1A791}" type="pres">
      <dgm:prSet presAssocID="{D2765DC3-C3D0-4F30-9F61-F5F204A58F8F}" presName="sibTrans" presStyleLbl="sibTrans2D1" presStyleIdx="2" presStyleCnt="4"/>
      <dgm:spPr/>
    </dgm:pt>
    <dgm:pt modelId="{896A6291-1D3B-4DDD-B61A-7AB2A4EAD789}" type="pres">
      <dgm:prSet presAssocID="{D2765DC3-C3D0-4F30-9F61-F5F204A58F8F}" presName="connectorText" presStyleLbl="sibTrans2D1" presStyleIdx="2" presStyleCnt="4"/>
      <dgm:spPr/>
    </dgm:pt>
    <dgm:pt modelId="{85693079-9195-4389-AB51-396EB0EC580B}" type="pres">
      <dgm:prSet presAssocID="{5FFA91E3-3C6D-47A6-A9B7-9F77348C8178}" presName="node" presStyleLbl="node1" presStyleIdx="3" presStyleCnt="5">
        <dgm:presLayoutVars>
          <dgm:bulletEnabled val="1"/>
        </dgm:presLayoutVars>
      </dgm:prSet>
      <dgm:spPr/>
    </dgm:pt>
    <dgm:pt modelId="{D435932E-1812-4E65-A9CF-6F7E5A0936CF}" type="pres">
      <dgm:prSet presAssocID="{E8BBDF23-DE55-4370-B929-EB0953628A22}" presName="sibTrans" presStyleLbl="sibTrans2D1" presStyleIdx="3" presStyleCnt="4"/>
      <dgm:spPr/>
    </dgm:pt>
    <dgm:pt modelId="{FD72BEA7-435B-4E3A-B867-1E8BD0D2246E}" type="pres">
      <dgm:prSet presAssocID="{E8BBDF23-DE55-4370-B929-EB0953628A22}" presName="connectorText" presStyleLbl="sibTrans2D1" presStyleIdx="3" presStyleCnt="4"/>
      <dgm:spPr/>
    </dgm:pt>
    <dgm:pt modelId="{B9A90DCA-0A1B-4954-9520-B586FEE27999}" type="pres">
      <dgm:prSet presAssocID="{DE6826E9-675B-44FE-896D-6D5E8C19A35D}" presName="node" presStyleLbl="node1" presStyleIdx="4" presStyleCnt="5">
        <dgm:presLayoutVars>
          <dgm:bulletEnabled val="1"/>
        </dgm:presLayoutVars>
      </dgm:prSet>
      <dgm:spPr/>
    </dgm:pt>
  </dgm:ptLst>
  <dgm:cxnLst>
    <dgm:cxn modelId="{D2950A03-87A2-440B-9F94-530776D3ACB0}" srcId="{966A8C2B-C3B9-44EF-8C64-287DE29EDC1C}" destId="{5FFA91E3-3C6D-47A6-A9B7-9F77348C8178}" srcOrd="3" destOrd="0" parTransId="{485821A8-9060-4BA3-8BE5-2B8C76C18FE9}" sibTransId="{E8BBDF23-DE55-4370-B929-EB0953628A22}"/>
    <dgm:cxn modelId="{4A1B3114-8334-4F8A-9254-F6C23F5B8AB9}" srcId="{966A8C2B-C3B9-44EF-8C64-287DE29EDC1C}" destId="{6879893C-CA9A-4FF8-998A-34B342DC975F}" srcOrd="1" destOrd="0" parTransId="{33494FC1-2E8C-40A3-B68D-915BB85C8C86}" sibTransId="{41663D50-2095-4631-B087-5DEDD626EBB3}"/>
    <dgm:cxn modelId="{BA4FA71B-F97A-456E-B053-97A31950E93B}" type="presOf" srcId="{D2765DC3-C3D0-4F30-9F61-F5F204A58F8F}" destId="{896A6291-1D3B-4DDD-B61A-7AB2A4EAD789}" srcOrd="1" destOrd="0" presId="urn:microsoft.com/office/officeart/2005/8/layout/process1"/>
    <dgm:cxn modelId="{46FC4726-44DE-482F-AC08-DC1B2D17B8EA}" srcId="{966A8C2B-C3B9-44EF-8C64-287DE29EDC1C}" destId="{DE6826E9-675B-44FE-896D-6D5E8C19A35D}" srcOrd="4" destOrd="0" parTransId="{814D9BFF-D392-46DD-8412-AFF6C96D0D08}" sibTransId="{19524A79-96D9-4CDF-963F-88229B6BE259}"/>
    <dgm:cxn modelId="{59BC5A5E-36A0-46EF-8961-C3C8EB5E2FD4}" type="presOf" srcId="{C13B1A1A-EE94-43D9-8F20-990E75CE5291}" destId="{452BA6C4-B6A3-4680-B503-9794546DE62D}" srcOrd="0" destOrd="0" presId="urn:microsoft.com/office/officeart/2005/8/layout/process1"/>
    <dgm:cxn modelId="{5FCE2E66-C490-437D-B824-2A4DF0263CFA}" type="presOf" srcId="{41663D50-2095-4631-B087-5DEDD626EBB3}" destId="{C35FE728-9439-428E-B2A6-BDAA60463E83}" srcOrd="0" destOrd="0" presId="urn:microsoft.com/office/officeart/2005/8/layout/process1"/>
    <dgm:cxn modelId="{84036266-433B-493D-BC22-D1F28A377689}" type="presOf" srcId="{5FFA91E3-3C6D-47A6-A9B7-9F77348C8178}" destId="{85693079-9195-4389-AB51-396EB0EC580B}" srcOrd="0" destOrd="0" presId="urn:microsoft.com/office/officeart/2005/8/layout/process1"/>
    <dgm:cxn modelId="{D1DAE169-3BCE-4856-9F03-ACBF58B73075}" type="presOf" srcId="{966A8C2B-C3B9-44EF-8C64-287DE29EDC1C}" destId="{A1D8937B-321F-42FA-B8DD-B330DAA9A6B2}" srcOrd="0" destOrd="0" presId="urn:microsoft.com/office/officeart/2005/8/layout/process1"/>
    <dgm:cxn modelId="{C071856F-92AE-45D8-8E2A-AE0F3CCC9D32}" type="presOf" srcId="{DE6826E9-675B-44FE-896D-6D5E8C19A35D}" destId="{B9A90DCA-0A1B-4954-9520-B586FEE27999}" srcOrd="0" destOrd="0" presId="urn:microsoft.com/office/officeart/2005/8/layout/process1"/>
    <dgm:cxn modelId="{B00F5873-D533-43F3-80B2-B04203927BDB}" type="presOf" srcId="{FA424FB8-51E7-4917-BD79-1EA314A973F8}" destId="{4EDC193B-2F94-440A-82C4-D8A879EEBA24}" srcOrd="0" destOrd="0" presId="urn:microsoft.com/office/officeart/2005/8/layout/process1"/>
    <dgm:cxn modelId="{CAB7F085-7EE6-4349-A05B-A6887288619A}" type="presOf" srcId="{FA424FB8-51E7-4917-BD79-1EA314A973F8}" destId="{36779D0C-4CBF-4D05-8C55-865923AAB3CE}" srcOrd="1" destOrd="0" presId="urn:microsoft.com/office/officeart/2005/8/layout/process1"/>
    <dgm:cxn modelId="{5A463D87-C648-4605-AE57-421565E8C3A0}" type="presOf" srcId="{41663D50-2095-4631-B087-5DEDD626EBB3}" destId="{4934605E-4C79-4A94-A83A-1C4B62A4AEA9}" srcOrd="1" destOrd="0" presId="urn:microsoft.com/office/officeart/2005/8/layout/process1"/>
    <dgm:cxn modelId="{15315E90-FECC-4757-A0FC-A6D671AD801B}" type="presOf" srcId="{E8BBDF23-DE55-4370-B929-EB0953628A22}" destId="{D435932E-1812-4E65-A9CF-6F7E5A0936CF}" srcOrd="0" destOrd="0" presId="urn:microsoft.com/office/officeart/2005/8/layout/process1"/>
    <dgm:cxn modelId="{AC578593-01E6-4F78-9A8D-99DAE370B04F}" type="presOf" srcId="{6879893C-CA9A-4FF8-998A-34B342DC975F}" destId="{4A068487-BAF2-44C0-9245-2CB8B82277B5}" srcOrd="0" destOrd="0" presId="urn:microsoft.com/office/officeart/2005/8/layout/process1"/>
    <dgm:cxn modelId="{E921689B-0605-48AE-AA2A-B8144CD4E836}" type="presOf" srcId="{D2765DC3-C3D0-4F30-9F61-F5F204A58F8F}" destId="{66AF71A8-B192-44CA-8E4C-EBF36DC1A791}" srcOrd="0" destOrd="0" presId="urn:microsoft.com/office/officeart/2005/8/layout/process1"/>
    <dgm:cxn modelId="{2529BABA-4B89-404B-8263-74194FA1E6B4}" srcId="{966A8C2B-C3B9-44EF-8C64-287DE29EDC1C}" destId="{C13B1A1A-EE94-43D9-8F20-990E75CE5291}" srcOrd="0" destOrd="0" parTransId="{F6197C46-E964-41A3-951F-9DEDBE9587AE}" sibTransId="{FA424FB8-51E7-4917-BD79-1EA314A973F8}"/>
    <dgm:cxn modelId="{2D258FBD-A9E9-4E85-82B5-F81BDE9E50F5}" type="presOf" srcId="{E8BBDF23-DE55-4370-B929-EB0953628A22}" destId="{FD72BEA7-435B-4E3A-B867-1E8BD0D2246E}" srcOrd="1" destOrd="0" presId="urn:microsoft.com/office/officeart/2005/8/layout/process1"/>
    <dgm:cxn modelId="{CAE61CE3-DE2D-4BF8-85FE-DA83C2085A70}" type="presOf" srcId="{35DB0D41-B225-4236-AFED-FED7368211D9}" destId="{EF76B4C2-72A2-4D82-91F3-692337B6350F}" srcOrd="0" destOrd="0" presId="urn:microsoft.com/office/officeart/2005/8/layout/process1"/>
    <dgm:cxn modelId="{761C97FB-E3B3-42B5-B2EC-E8DA5E74AD8F}" srcId="{966A8C2B-C3B9-44EF-8C64-287DE29EDC1C}" destId="{35DB0D41-B225-4236-AFED-FED7368211D9}" srcOrd="2" destOrd="0" parTransId="{C3CE62E1-2C30-45B3-B00D-C328B82480F3}" sibTransId="{D2765DC3-C3D0-4F30-9F61-F5F204A58F8F}"/>
    <dgm:cxn modelId="{83AEC5E1-C9B8-44C1-B499-56369BDF87FA}" type="presParOf" srcId="{A1D8937B-321F-42FA-B8DD-B330DAA9A6B2}" destId="{452BA6C4-B6A3-4680-B503-9794546DE62D}" srcOrd="0" destOrd="0" presId="urn:microsoft.com/office/officeart/2005/8/layout/process1"/>
    <dgm:cxn modelId="{EC8AA3BD-8DC0-40D3-BD8C-AC88316C9B02}" type="presParOf" srcId="{A1D8937B-321F-42FA-B8DD-B330DAA9A6B2}" destId="{4EDC193B-2F94-440A-82C4-D8A879EEBA24}" srcOrd="1" destOrd="0" presId="urn:microsoft.com/office/officeart/2005/8/layout/process1"/>
    <dgm:cxn modelId="{7246810A-710D-449C-A4E9-637DBF93D171}" type="presParOf" srcId="{4EDC193B-2F94-440A-82C4-D8A879EEBA24}" destId="{36779D0C-4CBF-4D05-8C55-865923AAB3CE}" srcOrd="0" destOrd="0" presId="urn:microsoft.com/office/officeart/2005/8/layout/process1"/>
    <dgm:cxn modelId="{F02858C5-3A4D-4E37-A39F-64C1CEA27666}" type="presParOf" srcId="{A1D8937B-321F-42FA-B8DD-B330DAA9A6B2}" destId="{4A068487-BAF2-44C0-9245-2CB8B82277B5}" srcOrd="2" destOrd="0" presId="urn:microsoft.com/office/officeart/2005/8/layout/process1"/>
    <dgm:cxn modelId="{462351D4-A232-4150-9817-B2303D88B233}" type="presParOf" srcId="{A1D8937B-321F-42FA-B8DD-B330DAA9A6B2}" destId="{C35FE728-9439-428E-B2A6-BDAA60463E83}" srcOrd="3" destOrd="0" presId="urn:microsoft.com/office/officeart/2005/8/layout/process1"/>
    <dgm:cxn modelId="{5742D29B-6644-4B1E-8469-47AC87701C50}" type="presParOf" srcId="{C35FE728-9439-428E-B2A6-BDAA60463E83}" destId="{4934605E-4C79-4A94-A83A-1C4B62A4AEA9}" srcOrd="0" destOrd="0" presId="urn:microsoft.com/office/officeart/2005/8/layout/process1"/>
    <dgm:cxn modelId="{6B7EA5DD-05D8-454E-B645-E1EC8A3A8807}" type="presParOf" srcId="{A1D8937B-321F-42FA-B8DD-B330DAA9A6B2}" destId="{EF76B4C2-72A2-4D82-91F3-692337B6350F}" srcOrd="4" destOrd="0" presId="urn:microsoft.com/office/officeart/2005/8/layout/process1"/>
    <dgm:cxn modelId="{61326BDE-7631-46BD-8E2A-003CAC82BA98}" type="presParOf" srcId="{A1D8937B-321F-42FA-B8DD-B330DAA9A6B2}" destId="{66AF71A8-B192-44CA-8E4C-EBF36DC1A791}" srcOrd="5" destOrd="0" presId="urn:microsoft.com/office/officeart/2005/8/layout/process1"/>
    <dgm:cxn modelId="{C3404BCF-0314-4F0E-AD26-8835CBF77852}" type="presParOf" srcId="{66AF71A8-B192-44CA-8E4C-EBF36DC1A791}" destId="{896A6291-1D3B-4DDD-B61A-7AB2A4EAD789}" srcOrd="0" destOrd="0" presId="urn:microsoft.com/office/officeart/2005/8/layout/process1"/>
    <dgm:cxn modelId="{A4C9D06A-C445-4749-B64E-B5E374101263}" type="presParOf" srcId="{A1D8937B-321F-42FA-B8DD-B330DAA9A6B2}" destId="{85693079-9195-4389-AB51-396EB0EC580B}" srcOrd="6" destOrd="0" presId="urn:microsoft.com/office/officeart/2005/8/layout/process1"/>
    <dgm:cxn modelId="{A2C28ED7-D766-44CF-BACE-A50925400DD6}" type="presParOf" srcId="{A1D8937B-321F-42FA-B8DD-B330DAA9A6B2}" destId="{D435932E-1812-4E65-A9CF-6F7E5A0936CF}" srcOrd="7" destOrd="0" presId="urn:microsoft.com/office/officeart/2005/8/layout/process1"/>
    <dgm:cxn modelId="{235958FB-FA17-4969-B4D1-DF4584D0816E}" type="presParOf" srcId="{D435932E-1812-4E65-A9CF-6F7E5A0936CF}" destId="{FD72BEA7-435B-4E3A-B867-1E8BD0D2246E}" srcOrd="0" destOrd="0" presId="urn:microsoft.com/office/officeart/2005/8/layout/process1"/>
    <dgm:cxn modelId="{BAE95318-1FDC-4B60-8CA7-AA12673FB3B8}" type="presParOf" srcId="{A1D8937B-321F-42FA-B8DD-B330DAA9A6B2}" destId="{B9A90DCA-0A1B-4954-9520-B586FEE2799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6A8C2B-C3B9-44EF-8C64-287DE29EDC1C}" type="doc">
      <dgm:prSet loTypeId="urn:microsoft.com/office/officeart/2005/8/layout/process1" loCatId="process" qsTypeId="urn:microsoft.com/office/officeart/2005/8/quickstyle/simple3" qsCatId="simple" csTypeId="urn:microsoft.com/office/officeart/2005/8/colors/colorful1" csCatId="colorful" phldr="1"/>
      <dgm:spPr/>
    </dgm:pt>
    <dgm:pt modelId="{C13B1A1A-EE94-43D9-8F20-990E75CE5291}">
      <dgm:prSet phldr="0"/>
      <dgm:spPr/>
      <dgm:t>
        <a:bodyPr/>
        <a:lstStyle/>
        <a:p>
          <a:r>
            <a:rPr lang="en-GB" b="1">
              <a:latin typeface="Calibri Light"/>
              <a:ea typeface="SimSun"/>
              <a:cs typeface="Calibri Light"/>
            </a:rPr>
            <a:t>Photoexcitation</a:t>
          </a:r>
          <a:endParaRPr lang="en-US" b="1">
            <a:latin typeface="Calibri Light"/>
            <a:ea typeface="SimSun"/>
            <a:cs typeface="Calibri Light"/>
          </a:endParaRPr>
        </a:p>
      </dgm:t>
    </dgm:pt>
    <dgm:pt modelId="{F6197C46-E964-41A3-951F-9DEDBE9587AE}" type="parTrans" cxnId="{2529BABA-4B89-404B-8263-74194FA1E6B4}">
      <dgm:prSet/>
      <dgm:spPr/>
      <dgm:t>
        <a:bodyPr/>
        <a:lstStyle/>
        <a:p>
          <a:endParaRPr lang="en-GB"/>
        </a:p>
      </dgm:t>
    </dgm:pt>
    <dgm:pt modelId="{FA424FB8-51E7-4917-BD79-1EA314A973F8}" type="sibTrans" cxnId="{2529BABA-4B89-404B-8263-74194FA1E6B4}">
      <dgm:prSet/>
      <dgm:spPr/>
      <dgm:t>
        <a:bodyPr/>
        <a:lstStyle/>
        <a:p>
          <a:endParaRPr lang="en-GB"/>
        </a:p>
      </dgm:t>
    </dgm:pt>
    <dgm:pt modelId="{6879893C-CA9A-4FF8-998A-34B342DC975F}">
      <dgm:prSet phldr="0"/>
      <dgm:spPr/>
      <dgm:t>
        <a:bodyPr/>
        <a:lstStyle/>
        <a:p>
          <a:r>
            <a:rPr lang="en-GB" b="1">
              <a:latin typeface="Calibri Light"/>
              <a:ea typeface="SimSun"/>
              <a:cs typeface="Calibri Light"/>
            </a:rPr>
            <a:t>Excitation to S</a:t>
          </a:r>
          <a:r>
            <a:rPr lang="en-GB" b="1" baseline="-25000">
              <a:latin typeface="Calibri Light"/>
              <a:ea typeface="SimSun"/>
              <a:cs typeface="Calibri Light"/>
            </a:rPr>
            <a:t>2</a:t>
          </a:r>
          <a:r>
            <a:rPr lang="en-GB" b="1">
              <a:latin typeface="Calibri Light"/>
              <a:ea typeface="SimSun"/>
              <a:cs typeface="Calibri Light"/>
            </a:rPr>
            <a:t> (having high OS)</a:t>
          </a:r>
          <a:endParaRPr lang="en-US" b="1">
            <a:latin typeface="Calibri Light"/>
            <a:ea typeface="SimSun"/>
            <a:cs typeface="Calibri Light"/>
          </a:endParaRPr>
        </a:p>
      </dgm:t>
    </dgm:pt>
    <dgm:pt modelId="{33494FC1-2E8C-40A3-B68D-915BB85C8C86}" type="parTrans" cxnId="{4A1B3114-8334-4F8A-9254-F6C23F5B8AB9}">
      <dgm:prSet/>
      <dgm:spPr/>
      <dgm:t>
        <a:bodyPr/>
        <a:lstStyle/>
        <a:p>
          <a:endParaRPr lang="en-GB"/>
        </a:p>
      </dgm:t>
    </dgm:pt>
    <dgm:pt modelId="{41663D50-2095-4631-B087-5DEDD626EBB3}" type="sibTrans" cxnId="{4A1B3114-8334-4F8A-9254-F6C23F5B8AB9}">
      <dgm:prSet/>
      <dgm:spPr/>
      <dgm:t>
        <a:bodyPr/>
        <a:lstStyle/>
        <a:p>
          <a:endParaRPr lang="en-GB"/>
        </a:p>
      </dgm:t>
    </dgm:pt>
    <dgm:pt modelId="{35DB0D41-B225-4236-AFED-FED7368211D9}">
      <dgm:prSet phldr="0"/>
      <dgm:spPr/>
      <dgm:t>
        <a:bodyPr/>
        <a:lstStyle/>
        <a:p>
          <a:r>
            <a:rPr lang="en-GB" b="1">
              <a:latin typeface="Calibri Light"/>
              <a:ea typeface="SimSun"/>
              <a:cs typeface="Calibri Light"/>
            </a:rPr>
            <a:t>Reaches NL minima</a:t>
          </a:r>
          <a:endParaRPr lang="en-US" b="1">
            <a:latin typeface="Calibri Light"/>
            <a:ea typeface="SimSun"/>
            <a:cs typeface="Calibri Light"/>
          </a:endParaRPr>
        </a:p>
      </dgm:t>
    </dgm:pt>
    <dgm:pt modelId="{C3CE62E1-2C30-45B3-B00D-C328B82480F3}" type="parTrans" cxnId="{761C97FB-E3B3-42B5-B2EC-E8DA5E74AD8F}">
      <dgm:prSet/>
      <dgm:spPr/>
      <dgm:t>
        <a:bodyPr/>
        <a:lstStyle/>
        <a:p>
          <a:endParaRPr lang="en-GB"/>
        </a:p>
      </dgm:t>
    </dgm:pt>
    <dgm:pt modelId="{D2765DC3-C3D0-4F30-9F61-F5F204A58F8F}" type="sibTrans" cxnId="{761C97FB-E3B3-42B5-B2EC-E8DA5E74AD8F}">
      <dgm:prSet/>
      <dgm:spPr/>
      <dgm:t>
        <a:bodyPr/>
        <a:lstStyle/>
        <a:p>
          <a:endParaRPr lang="en-GB"/>
        </a:p>
      </dgm:t>
    </dgm:pt>
    <dgm:pt modelId="{5FFA91E3-3C6D-47A6-A9B7-9F77348C8178}">
      <dgm:prSet phldr="0"/>
      <dgm:spPr/>
      <dgm:t>
        <a:bodyPr/>
        <a:lstStyle/>
        <a:p>
          <a:r>
            <a:rPr lang="en-GB" b="1">
              <a:latin typeface="Calibri Light"/>
              <a:ea typeface="SimSun"/>
              <a:cs typeface="Calibri Light"/>
            </a:rPr>
            <a:t>Gradually converted to AL minima</a:t>
          </a:r>
          <a:endParaRPr lang="en-US" b="1">
            <a:latin typeface="Calibri Light"/>
            <a:ea typeface="SimSun"/>
            <a:cs typeface="Calibri Light"/>
          </a:endParaRPr>
        </a:p>
      </dgm:t>
    </dgm:pt>
    <dgm:pt modelId="{485821A8-9060-4BA3-8BE5-2B8C76C18FE9}" type="parTrans" cxnId="{D2950A03-87A2-440B-9F94-530776D3ACB0}">
      <dgm:prSet/>
      <dgm:spPr/>
      <dgm:t>
        <a:bodyPr/>
        <a:lstStyle/>
        <a:p>
          <a:endParaRPr lang="en-GB"/>
        </a:p>
      </dgm:t>
    </dgm:pt>
    <dgm:pt modelId="{E8BBDF23-DE55-4370-B929-EB0953628A22}" type="sibTrans" cxnId="{D2950A03-87A2-440B-9F94-530776D3ACB0}">
      <dgm:prSet/>
      <dgm:spPr/>
      <dgm:t>
        <a:bodyPr/>
        <a:lstStyle/>
        <a:p>
          <a:endParaRPr lang="en-GB"/>
        </a:p>
      </dgm:t>
    </dgm:pt>
    <dgm:pt modelId="{8D9742B2-8771-4EAC-BF5D-7C2F67D84CDA}">
      <dgm:prSet phldr="0"/>
      <dgm:spPr/>
      <dgm:t>
        <a:bodyPr/>
        <a:lstStyle/>
        <a:p>
          <a:pPr rtl="0"/>
          <a:r>
            <a:rPr lang="en-GB" b="1">
              <a:latin typeface="Calibri Light"/>
              <a:ea typeface="SimSun"/>
              <a:cs typeface="Calibri Light"/>
            </a:rPr>
            <a:t>Crossing occurs between S</a:t>
          </a:r>
          <a:r>
            <a:rPr lang="en-GB" b="1" baseline="-25000">
              <a:latin typeface="Calibri Light"/>
              <a:ea typeface="SimSun"/>
              <a:cs typeface="Calibri Light"/>
            </a:rPr>
            <a:t>1</a:t>
          </a:r>
          <a:r>
            <a:rPr lang="en-GB" b="1">
              <a:latin typeface="Calibri Light"/>
              <a:ea typeface="SimSun"/>
              <a:cs typeface="Calibri Light"/>
            </a:rPr>
            <a:t> &amp; S</a:t>
          </a:r>
          <a:r>
            <a:rPr lang="en-GB" b="1" baseline="-25000">
              <a:latin typeface="Calibri Light"/>
              <a:ea typeface="SimSun"/>
              <a:cs typeface="Calibri Light"/>
            </a:rPr>
            <a:t>2</a:t>
          </a:r>
          <a:endParaRPr lang="en-US" b="1" baseline="-25000">
            <a:latin typeface="Calibri Light"/>
            <a:ea typeface="SimSun"/>
            <a:cs typeface="Calibri Light"/>
          </a:endParaRPr>
        </a:p>
      </dgm:t>
    </dgm:pt>
    <dgm:pt modelId="{9D5A9ED2-7117-4849-8F65-9F30DDD50BBA}" type="parTrans" cxnId="{267683FF-C725-440C-9A83-7B8C5BE0EFBC}">
      <dgm:prSet/>
      <dgm:spPr/>
      <dgm:t>
        <a:bodyPr/>
        <a:lstStyle/>
        <a:p>
          <a:endParaRPr lang="en-GB"/>
        </a:p>
      </dgm:t>
    </dgm:pt>
    <dgm:pt modelId="{D2EB31A2-2033-43F6-9FFE-5147C30EAC57}" type="sibTrans" cxnId="{267683FF-C725-440C-9A83-7B8C5BE0EFBC}">
      <dgm:prSet/>
      <dgm:spPr/>
      <dgm:t>
        <a:bodyPr/>
        <a:lstStyle/>
        <a:p>
          <a:endParaRPr lang="en-GB"/>
        </a:p>
      </dgm:t>
    </dgm:pt>
    <dgm:pt modelId="{A3100198-74D9-4BFA-9428-972FF62DCA6E}">
      <dgm:prSet phldr="0"/>
      <dgm:spPr/>
      <dgm:t>
        <a:bodyPr/>
        <a:lstStyle/>
        <a:p>
          <a:pPr rtl="0"/>
          <a:r>
            <a:rPr lang="en-US" b="1">
              <a:latin typeface="Calibri Light"/>
              <a:ea typeface="SimSun"/>
              <a:cs typeface="Calibri Light"/>
            </a:rPr>
            <a:t>Comes down to S</a:t>
          </a:r>
          <a:r>
            <a:rPr lang="en-US" b="1" baseline="-25000">
              <a:latin typeface="Calibri Light"/>
              <a:ea typeface="SimSun"/>
              <a:cs typeface="Calibri Light"/>
            </a:rPr>
            <a:t>0</a:t>
          </a:r>
          <a:endParaRPr lang="en-GB" b="1" baseline="-25000">
            <a:latin typeface="Calibri Light"/>
            <a:ea typeface="SimSun"/>
            <a:cs typeface="Calibri Light"/>
          </a:endParaRPr>
        </a:p>
      </dgm:t>
    </dgm:pt>
    <dgm:pt modelId="{B4A6176C-984C-4928-81E5-D137AF2D88CF}" type="parTrans" cxnId="{201FFE94-F25D-47D5-B2F5-40BCA1C93D78}">
      <dgm:prSet/>
      <dgm:spPr/>
      <dgm:t>
        <a:bodyPr/>
        <a:lstStyle/>
        <a:p>
          <a:endParaRPr lang="en-GB"/>
        </a:p>
      </dgm:t>
    </dgm:pt>
    <dgm:pt modelId="{B52B2855-1403-44EA-ADC4-5BA517C5E8C8}" type="sibTrans" cxnId="{201FFE94-F25D-47D5-B2F5-40BCA1C93D78}">
      <dgm:prSet/>
      <dgm:spPr/>
      <dgm:t>
        <a:bodyPr/>
        <a:lstStyle/>
        <a:p>
          <a:endParaRPr lang="en-GB"/>
        </a:p>
      </dgm:t>
    </dgm:pt>
    <dgm:pt modelId="{A1D8937B-321F-42FA-B8DD-B330DAA9A6B2}" type="pres">
      <dgm:prSet presAssocID="{966A8C2B-C3B9-44EF-8C64-287DE29EDC1C}" presName="Name0" presStyleCnt="0">
        <dgm:presLayoutVars>
          <dgm:dir/>
          <dgm:resizeHandles val="exact"/>
        </dgm:presLayoutVars>
      </dgm:prSet>
      <dgm:spPr/>
    </dgm:pt>
    <dgm:pt modelId="{452BA6C4-B6A3-4680-B503-9794546DE62D}" type="pres">
      <dgm:prSet presAssocID="{C13B1A1A-EE94-43D9-8F20-990E75CE5291}" presName="node" presStyleLbl="node1" presStyleIdx="0" presStyleCnt="6">
        <dgm:presLayoutVars>
          <dgm:bulletEnabled val="1"/>
        </dgm:presLayoutVars>
      </dgm:prSet>
      <dgm:spPr/>
    </dgm:pt>
    <dgm:pt modelId="{4EDC193B-2F94-440A-82C4-D8A879EEBA24}" type="pres">
      <dgm:prSet presAssocID="{FA424FB8-51E7-4917-BD79-1EA314A973F8}" presName="sibTrans" presStyleLbl="sibTrans2D1" presStyleIdx="0" presStyleCnt="5"/>
      <dgm:spPr/>
    </dgm:pt>
    <dgm:pt modelId="{36779D0C-4CBF-4D05-8C55-865923AAB3CE}" type="pres">
      <dgm:prSet presAssocID="{FA424FB8-51E7-4917-BD79-1EA314A973F8}" presName="connectorText" presStyleLbl="sibTrans2D1" presStyleIdx="0" presStyleCnt="5"/>
      <dgm:spPr/>
    </dgm:pt>
    <dgm:pt modelId="{4A068487-BAF2-44C0-9245-2CB8B82277B5}" type="pres">
      <dgm:prSet presAssocID="{6879893C-CA9A-4FF8-998A-34B342DC975F}" presName="node" presStyleLbl="node1" presStyleIdx="1" presStyleCnt="6">
        <dgm:presLayoutVars>
          <dgm:bulletEnabled val="1"/>
        </dgm:presLayoutVars>
      </dgm:prSet>
      <dgm:spPr/>
    </dgm:pt>
    <dgm:pt modelId="{C35FE728-9439-428E-B2A6-BDAA60463E83}" type="pres">
      <dgm:prSet presAssocID="{41663D50-2095-4631-B087-5DEDD626EBB3}" presName="sibTrans" presStyleLbl="sibTrans2D1" presStyleIdx="1" presStyleCnt="5"/>
      <dgm:spPr/>
    </dgm:pt>
    <dgm:pt modelId="{4934605E-4C79-4A94-A83A-1C4B62A4AEA9}" type="pres">
      <dgm:prSet presAssocID="{41663D50-2095-4631-B087-5DEDD626EBB3}" presName="connectorText" presStyleLbl="sibTrans2D1" presStyleIdx="1" presStyleCnt="5"/>
      <dgm:spPr/>
    </dgm:pt>
    <dgm:pt modelId="{40F988F7-1E03-4FF9-BF14-574F5BAA7B30}" type="pres">
      <dgm:prSet presAssocID="{8D9742B2-8771-4EAC-BF5D-7C2F67D84CDA}" presName="node" presStyleLbl="node1" presStyleIdx="2" presStyleCnt="6">
        <dgm:presLayoutVars>
          <dgm:bulletEnabled val="1"/>
        </dgm:presLayoutVars>
      </dgm:prSet>
      <dgm:spPr/>
    </dgm:pt>
    <dgm:pt modelId="{35ABA137-ADF3-4BF7-876A-8241FB6E655A}" type="pres">
      <dgm:prSet presAssocID="{D2EB31A2-2033-43F6-9FFE-5147C30EAC57}" presName="sibTrans" presStyleLbl="sibTrans2D1" presStyleIdx="2" presStyleCnt="5"/>
      <dgm:spPr/>
    </dgm:pt>
    <dgm:pt modelId="{2C8C881B-6648-47AE-BD81-F0FA4018CDCE}" type="pres">
      <dgm:prSet presAssocID="{D2EB31A2-2033-43F6-9FFE-5147C30EAC57}" presName="connectorText" presStyleLbl="sibTrans2D1" presStyleIdx="2" presStyleCnt="5"/>
      <dgm:spPr/>
    </dgm:pt>
    <dgm:pt modelId="{EF76B4C2-72A2-4D82-91F3-692337B6350F}" type="pres">
      <dgm:prSet presAssocID="{35DB0D41-B225-4236-AFED-FED7368211D9}" presName="node" presStyleLbl="node1" presStyleIdx="3" presStyleCnt="6">
        <dgm:presLayoutVars>
          <dgm:bulletEnabled val="1"/>
        </dgm:presLayoutVars>
      </dgm:prSet>
      <dgm:spPr/>
    </dgm:pt>
    <dgm:pt modelId="{66AF71A8-B192-44CA-8E4C-EBF36DC1A791}" type="pres">
      <dgm:prSet presAssocID="{D2765DC3-C3D0-4F30-9F61-F5F204A58F8F}" presName="sibTrans" presStyleLbl="sibTrans2D1" presStyleIdx="3" presStyleCnt="5"/>
      <dgm:spPr/>
    </dgm:pt>
    <dgm:pt modelId="{896A6291-1D3B-4DDD-B61A-7AB2A4EAD789}" type="pres">
      <dgm:prSet presAssocID="{D2765DC3-C3D0-4F30-9F61-F5F204A58F8F}" presName="connectorText" presStyleLbl="sibTrans2D1" presStyleIdx="3" presStyleCnt="5"/>
      <dgm:spPr/>
    </dgm:pt>
    <dgm:pt modelId="{85693079-9195-4389-AB51-396EB0EC580B}" type="pres">
      <dgm:prSet presAssocID="{5FFA91E3-3C6D-47A6-A9B7-9F77348C8178}" presName="node" presStyleLbl="node1" presStyleIdx="4" presStyleCnt="6">
        <dgm:presLayoutVars>
          <dgm:bulletEnabled val="1"/>
        </dgm:presLayoutVars>
      </dgm:prSet>
      <dgm:spPr/>
    </dgm:pt>
    <dgm:pt modelId="{30317F9A-E715-49B9-89C4-B6522AF89B43}" type="pres">
      <dgm:prSet presAssocID="{E8BBDF23-DE55-4370-B929-EB0953628A22}" presName="sibTrans" presStyleLbl="sibTrans2D1" presStyleIdx="4" presStyleCnt="5"/>
      <dgm:spPr/>
    </dgm:pt>
    <dgm:pt modelId="{838C4850-4CBE-4890-AAAB-296315361746}" type="pres">
      <dgm:prSet presAssocID="{E8BBDF23-DE55-4370-B929-EB0953628A22}" presName="connectorText" presStyleLbl="sibTrans2D1" presStyleIdx="4" presStyleCnt="5"/>
      <dgm:spPr/>
    </dgm:pt>
    <dgm:pt modelId="{A249D8E0-B5A0-49FF-86B5-7AC4EBC230E7}" type="pres">
      <dgm:prSet presAssocID="{A3100198-74D9-4BFA-9428-972FF62DCA6E}" presName="node" presStyleLbl="node1" presStyleIdx="5" presStyleCnt="6">
        <dgm:presLayoutVars>
          <dgm:bulletEnabled val="1"/>
        </dgm:presLayoutVars>
      </dgm:prSet>
      <dgm:spPr/>
    </dgm:pt>
  </dgm:ptLst>
  <dgm:cxnLst>
    <dgm:cxn modelId="{D260A302-DB03-44B1-9D0D-5D551621EF48}" type="presOf" srcId="{D2EB31A2-2033-43F6-9FFE-5147C30EAC57}" destId="{35ABA137-ADF3-4BF7-876A-8241FB6E655A}" srcOrd="0" destOrd="0" presId="urn:microsoft.com/office/officeart/2005/8/layout/process1"/>
    <dgm:cxn modelId="{D2950A03-87A2-440B-9F94-530776D3ACB0}" srcId="{966A8C2B-C3B9-44EF-8C64-287DE29EDC1C}" destId="{5FFA91E3-3C6D-47A6-A9B7-9F77348C8178}" srcOrd="4" destOrd="0" parTransId="{485821A8-9060-4BA3-8BE5-2B8C76C18FE9}" sibTransId="{E8BBDF23-DE55-4370-B929-EB0953628A22}"/>
    <dgm:cxn modelId="{4A1B3114-8334-4F8A-9254-F6C23F5B8AB9}" srcId="{966A8C2B-C3B9-44EF-8C64-287DE29EDC1C}" destId="{6879893C-CA9A-4FF8-998A-34B342DC975F}" srcOrd="1" destOrd="0" parTransId="{33494FC1-2E8C-40A3-B68D-915BB85C8C86}" sibTransId="{41663D50-2095-4631-B087-5DEDD626EBB3}"/>
    <dgm:cxn modelId="{61F3F15E-F90A-4893-90E6-660C6710EB0B}" type="presOf" srcId="{41663D50-2095-4631-B087-5DEDD626EBB3}" destId="{4934605E-4C79-4A94-A83A-1C4B62A4AEA9}" srcOrd="1" destOrd="0" presId="urn:microsoft.com/office/officeart/2005/8/layout/process1"/>
    <dgm:cxn modelId="{D1DAE169-3BCE-4856-9F03-ACBF58B73075}" type="presOf" srcId="{966A8C2B-C3B9-44EF-8C64-287DE29EDC1C}" destId="{A1D8937B-321F-42FA-B8DD-B330DAA9A6B2}" srcOrd="0" destOrd="0" presId="urn:microsoft.com/office/officeart/2005/8/layout/process1"/>
    <dgm:cxn modelId="{7A47DF7C-24BF-45B0-AC26-FCF6F13C0777}" type="presOf" srcId="{E8BBDF23-DE55-4370-B929-EB0953628A22}" destId="{838C4850-4CBE-4890-AAAB-296315361746}" srcOrd="1" destOrd="0" presId="urn:microsoft.com/office/officeart/2005/8/layout/process1"/>
    <dgm:cxn modelId="{4B3DC58C-6DD7-4A09-918C-DFAF50A3ADDB}" type="presOf" srcId="{5FFA91E3-3C6D-47A6-A9B7-9F77348C8178}" destId="{85693079-9195-4389-AB51-396EB0EC580B}" srcOrd="0" destOrd="0" presId="urn:microsoft.com/office/officeart/2005/8/layout/process1"/>
    <dgm:cxn modelId="{201FFE94-F25D-47D5-B2F5-40BCA1C93D78}" srcId="{966A8C2B-C3B9-44EF-8C64-287DE29EDC1C}" destId="{A3100198-74D9-4BFA-9428-972FF62DCA6E}" srcOrd="5" destOrd="0" parTransId="{B4A6176C-984C-4928-81E5-D137AF2D88CF}" sibTransId="{B52B2855-1403-44EA-ADC4-5BA517C5E8C8}"/>
    <dgm:cxn modelId="{3D356E96-A2C0-4210-B31E-B297BD269D0E}" type="presOf" srcId="{6879893C-CA9A-4FF8-998A-34B342DC975F}" destId="{4A068487-BAF2-44C0-9245-2CB8B82277B5}" srcOrd="0" destOrd="0" presId="urn:microsoft.com/office/officeart/2005/8/layout/process1"/>
    <dgm:cxn modelId="{348E57A6-58C7-4D11-ACBF-68720F0594FA}" type="presOf" srcId="{35DB0D41-B225-4236-AFED-FED7368211D9}" destId="{EF76B4C2-72A2-4D82-91F3-692337B6350F}" srcOrd="0" destOrd="0" presId="urn:microsoft.com/office/officeart/2005/8/layout/process1"/>
    <dgm:cxn modelId="{3B2A47AD-0EAE-4DB2-B9B3-D8709A5F40B3}" type="presOf" srcId="{C13B1A1A-EE94-43D9-8F20-990E75CE5291}" destId="{452BA6C4-B6A3-4680-B503-9794546DE62D}" srcOrd="0" destOrd="0" presId="urn:microsoft.com/office/officeart/2005/8/layout/process1"/>
    <dgm:cxn modelId="{2529BABA-4B89-404B-8263-74194FA1E6B4}" srcId="{966A8C2B-C3B9-44EF-8C64-287DE29EDC1C}" destId="{C13B1A1A-EE94-43D9-8F20-990E75CE5291}" srcOrd="0" destOrd="0" parTransId="{F6197C46-E964-41A3-951F-9DEDBE9587AE}" sibTransId="{FA424FB8-51E7-4917-BD79-1EA314A973F8}"/>
    <dgm:cxn modelId="{88E49EC9-9135-4E6B-8B5E-0352927249E1}" type="presOf" srcId="{D2765DC3-C3D0-4F30-9F61-F5F204A58F8F}" destId="{66AF71A8-B192-44CA-8E4C-EBF36DC1A791}" srcOrd="0" destOrd="0" presId="urn:microsoft.com/office/officeart/2005/8/layout/process1"/>
    <dgm:cxn modelId="{DF9AFACE-248A-4DE7-8909-296AE545B1F2}" type="presOf" srcId="{8D9742B2-8771-4EAC-BF5D-7C2F67D84CDA}" destId="{40F988F7-1E03-4FF9-BF14-574F5BAA7B30}" srcOrd="0" destOrd="0" presId="urn:microsoft.com/office/officeart/2005/8/layout/process1"/>
    <dgm:cxn modelId="{33132ED0-758F-4F28-8354-7323BE2BA6A9}" type="presOf" srcId="{D2765DC3-C3D0-4F30-9F61-F5F204A58F8F}" destId="{896A6291-1D3B-4DDD-B61A-7AB2A4EAD789}" srcOrd="1" destOrd="0" presId="urn:microsoft.com/office/officeart/2005/8/layout/process1"/>
    <dgm:cxn modelId="{2BAE0ADF-DBD9-44E0-A3CE-C6CE1CF6895C}" type="presOf" srcId="{FA424FB8-51E7-4917-BD79-1EA314A973F8}" destId="{4EDC193B-2F94-440A-82C4-D8A879EEBA24}" srcOrd="0" destOrd="0" presId="urn:microsoft.com/office/officeart/2005/8/layout/process1"/>
    <dgm:cxn modelId="{7DD56CE7-8BD2-4CFB-A8B0-BABCDF5294D3}" type="presOf" srcId="{E8BBDF23-DE55-4370-B929-EB0953628A22}" destId="{30317F9A-E715-49B9-89C4-B6522AF89B43}" srcOrd="0" destOrd="0" presId="urn:microsoft.com/office/officeart/2005/8/layout/process1"/>
    <dgm:cxn modelId="{F5F91FEE-092E-463D-A598-CBBF3A64E46F}" type="presOf" srcId="{D2EB31A2-2033-43F6-9FFE-5147C30EAC57}" destId="{2C8C881B-6648-47AE-BD81-F0FA4018CDCE}" srcOrd="1" destOrd="0" presId="urn:microsoft.com/office/officeart/2005/8/layout/process1"/>
    <dgm:cxn modelId="{918527EE-BA89-4190-A99C-D3E81FADDB71}" type="presOf" srcId="{41663D50-2095-4631-B087-5DEDD626EBB3}" destId="{C35FE728-9439-428E-B2A6-BDAA60463E83}" srcOrd="0" destOrd="0" presId="urn:microsoft.com/office/officeart/2005/8/layout/process1"/>
    <dgm:cxn modelId="{7BD26DF6-90D2-40A7-BDE8-D249ABB06748}" type="presOf" srcId="{A3100198-74D9-4BFA-9428-972FF62DCA6E}" destId="{A249D8E0-B5A0-49FF-86B5-7AC4EBC230E7}" srcOrd="0" destOrd="0" presId="urn:microsoft.com/office/officeart/2005/8/layout/process1"/>
    <dgm:cxn modelId="{C9FA25F7-6A84-4EB9-8212-63D026C3ABF6}" type="presOf" srcId="{FA424FB8-51E7-4917-BD79-1EA314A973F8}" destId="{36779D0C-4CBF-4D05-8C55-865923AAB3CE}" srcOrd="1" destOrd="0" presId="urn:microsoft.com/office/officeart/2005/8/layout/process1"/>
    <dgm:cxn modelId="{761C97FB-E3B3-42B5-B2EC-E8DA5E74AD8F}" srcId="{966A8C2B-C3B9-44EF-8C64-287DE29EDC1C}" destId="{35DB0D41-B225-4236-AFED-FED7368211D9}" srcOrd="3" destOrd="0" parTransId="{C3CE62E1-2C30-45B3-B00D-C328B82480F3}" sibTransId="{D2765DC3-C3D0-4F30-9F61-F5F204A58F8F}"/>
    <dgm:cxn modelId="{267683FF-C725-440C-9A83-7B8C5BE0EFBC}" srcId="{966A8C2B-C3B9-44EF-8C64-287DE29EDC1C}" destId="{8D9742B2-8771-4EAC-BF5D-7C2F67D84CDA}" srcOrd="2" destOrd="0" parTransId="{9D5A9ED2-7117-4849-8F65-9F30DDD50BBA}" sibTransId="{D2EB31A2-2033-43F6-9FFE-5147C30EAC57}"/>
    <dgm:cxn modelId="{9B5E8BC7-BF4E-45A3-BB81-656756ED2C5A}" type="presParOf" srcId="{A1D8937B-321F-42FA-B8DD-B330DAA9A6B2}" destId="{452BA6C4-B6A3-4680-B503-9794546DE62D}" srcOrd="0" destOrd="0" presId="urn:microsoft.com/office/officeart/2005/8/layout/process1"/>
    <dgm:cxn modelId="{6031ED23-9C47-4806-A3D4-C16EF4431857}" type="presParOf" srcId="{A1D8937B-321F-42FA-B8DD-B330DAA9A6B2}" destId="{4EDC193B-2F94-440A-82C4-D8A879EEBA24}" srcOrd="1" destOrd="0" presId="urn:microsoft.com/office/officeart/2005/8/layout/process1"/>
    <dgm:cxn modelId="{324F391D-3882-4F8E-9A85-10A95056DAA0}" type="presParOf" srcId="{4EDC193B-2F94-440A-82C4-D8A879EEBA24}" destId="{36779D0C-4CBF-4D05-8C55-865923AAB3CE}" srcOrd="0" destOrd="0" presId="urn:microsoft.com/office/officeart/2005/8/layout/process1"/>
    <dgm:cxn modelId="{45DF2DC5-F891-43C8-9C78-9008DCC1F3C9}" type="presParOf" srcId="{A1D8937B-321F-42FA-B8DD-B330DAA9A6B2}" destId="{4A068487-BAF2-44C0-9245-2CB8B82277B5}" srcOrd="2" destOrd="0" presId="urn:microsoft.com/office/officeart/2005/8/layout/process1"/>
    <dgm:cxn modelId="{FBFF2897-E288-4E2E-9F28-DB5C13688A99}" type="presParOf" srcId="{A1D8937B-321F-42FA-B8DD-B330DAA9A6B2}" destId="{C35FE728-9439-428E-B2A6-BDAA60463E83}" srcOrd="3" destOrd="0" presId="urn:microsoft.com/office/officeart/2005/8/layout/process1"/>
    <dgm:cxn modelId="{9C4F624A-B352-4DC2-A29D-895C01B066A9}" type="presParOf" srcId="{C35FE728-9439-428E-B2A6-BDAA60463E83}" destId="{4934605E-4C79-4A94-A83A-1C4B62A4AEA9}" srcOrd="0" destOrd="0" presId="urn:microsoft.com/office/officeart/2005/8/layout/process1"/>
    <dgm:cxn modelId="{41A4B130-D6AE-43DB-A8D9-85C50305CAC7}" type="presParOf" srcId="{A1D8937B-321F-42FA-B8DD-B330DAA9A6B2}" destId="{40F988F7-1E03-4FF9-BF14-574F5BAA7B30}" srcOrd="4" destOrd="0" presId="urn:microsoft.com/office/officeart/2005/8/layout/process1"/>
    <dgm:cxn modelId="{D0CC3A0F-FF02-4E0C-9C63-00EBFF23E1DF}" type="presParOf" srcId="{A1D8937B-321F-42FA-B8DD-B330DAA9A6B2}" destId="{35ABA137-ADF3-4BF7-876A-8241FB6E655A}" srcOrd="5" destOrd="0" presId="urn:microsoft.com/office/officeart/2005/8/layout/process1"/>
    <dgm:cxn modelId="{D0697A9C-D9AE-406D-848A-93690E4AEACB}" type="presParOf" srcId="{35ABA137-ADF3-4BF7-876A-8241FB6E655A}" destId="{2C8C881B-6648-47AE-BD81-F0FA4018CDCE}" srcOrd="0" destOrd="0" presId="urn:microsoft.com/office/officeart/2005/8/layout/process1"/>
    <dgm:cxn modelId="{9A09FF27-A84D-46F3-A59B-556FDD113169}" type="presParOf" srcId="{A1D8937B-321F-42FA-B8DD-B330DAA9A6B2}" destId="{EF76B4C2-72A2-4D82-91F3-692337B6350F}" srcOrd="6" destOrd="0" presId="urn:microsoft.com/office/officeart/2005/8/layout/process1"/>
    <dgm:cxn modelId="{82DE1DE1-6178-4622-8962-BCD6431DCC4D}" type="presParOf" srcId="{A1D8937B-321F-42FA-B8DD-B330DAA9A6B2}" destId="{66AF71A8-B192-44CA-8E4C-EBF36DC1A791}" srcOrd="7" destOrd="0" presId="urn:microsoft.com/office/officeart/2005/8/layout/process1"/>
    <dgm:cxn modelId="{316EBDE0-2ECA-4633-AB96-63818DDC6451}" type="presParOf" srcId="{66AF71A8-B192-44CA-8E4C-EBF36DC1A791}" destId="{896A6291-1D3B-4DDD-B61A-7AB2A4EAD789}" srcOrd="0" destOrd="0" presId="urn:microsoft.com/office/officeart/2005/8/layout/process1"/>
    <dgm:cxn modelId="{EF3A2559-91F5-4B7F-99FC-EFDDFD58C8C4}" type="presParOf" srcId="{A1D8937B-321F-42FA-B8DD-B330DAA9A6B2}" destId="{85693079-9195-4389-AB51-396EB0EC580B}" srcOrd="8" destOrd="0" presId="urn:microsoft.com/office/officeart/2005/8/layout/process1"/>
    <dgm:cxn modelId="{862B3390-1B3F-4B1F-9B04-25C524C58F2B}" type="presParOf" srcId="{A1D8937B-321F-42FA-B8DD-B330DAA9A6B2}" destId="{30317F9A-E715-49B9-89C4-B6522AF89B43}" srcOrd="9" destOrd="0" presId="urn:microsoft.com/office/officeart/2005/8/layout/process1"/>
    <dgm:cxn modelId="{8852876D-7878-4B0F-80CC-146687AB1D6C}" type="presParOf" srcId="{30317F9A-E715-49B9-89C4-B6522AF89B43}" destId="{838C4850-4CBE-4890-AAAB-296315361746}" srcOrd="0" destOrd="0" presId="urn:microsoft.com/office/officeart/2005/8/layout/process1"/>
    <dgm:cxn modelId="{D46A8874-3F24-44B6-8EF5-509139CA0C92}" type="presParOf" srcId="{A1D8937B-321F-42FA-B8DD-B330DAA9A6B2}" destId="{A249D8E0-B5A0-49FF-86B5-7AC4EBC230E7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BA6C4-B6A3-4680-B503-9794546DE62D}">
      <dsp:nvSpPr>
        <dsp:cNvPr id="0" name=""/>
        <dsp:cNvSpPr/>
      </dsp:nvSpPr>
      <dsp:spPr>
        <a:xfrm>
          <a:off x="5265" y="354291"/>
          <a:ext cx="1632195" cy="9793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/>
            <a:t>Photoexcitation</a:t>
          </a:r>
          <a:endParaRPr lang="en-US" sz="1700" b="1" kern="1200"/>
        </a:p>
      </dsp:txBody>
      <dsp:txXfrm>
        <a:off x="33948" y="382974"/>
        <a:ext cx="1574829" cy="921951"/>
      </dsp:txXfrm>
    </dsp:sp>
    <dsp:sp modelId="{4EDC193B-2F94-440A-82C4-D8A879EEBA24}">
      <dsp:nvSpPr>
        <dsp:cNvPr id="0" name=""/>
        <dsp:cNvSpPr/>
      </dsp:nvSpPr>
      <dsp:spPr>
        <a:xfrm>
          <a:off x="1800679" y="641557"/>
          <a:ext cx="346025" cy="4047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800679" y="722514"/>
        <a:ext cx="242218" cy="242870"/>
      </dsp:txXfrm>
    </dsp:sp>
    <dsp:sp modelId="{4A068487-BAF2-44C0-9245-2CB8B82277B5}">
      <dsp:nvSpPr>
        <dsp:cNvPr id="0" name=""/>
        <dsp:cNvSpPr/>
      </dsp:nvSpPr>
      <dsp:spPr>
        <a:xfrm>
          <a:off x="2290338" y="354291"/>
          <a:ext cx="1632195" cy="9793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/>
            <a:t>Excitation to S</a:t>
          </a:r>
          <a:r>
            <a:rPr lang="en-GB" sz="1700" b="1" kern="1200" baseline="-25000"/>
            <a:t>1</a:t>
          </a:r>
          <a:r>
            <a:rPr lang="en-GB" sz="1700" b="1" kern="1200"/>
            <a:t> (363nm)</a:t>
          </a:r>
          <a:endParaRPr lang="en-US" sz="1700" b="1" kern="1200"/>
        </a:p>
      </dsp:txBody>
      <dsp:txXfrm>
        <a:off x="2319021" y="382974"/>
        <a:ext cx="1574829" cy="921951"/>
      </dsp:txXfrm>
    </dsp:sp>
    <dsp:sp modelId="{C35FE728-9439-428E-B2A6-BDAA60463E83}">
      <dsp:nvSpPr>
        <dsp:cNvPr id="0" name=""/>
        <dsp:cNvSpPr/>
      </dsp:nvSpPr>
      <dsp:spPr>
        <a:xfrm>
          <a:off x="4085752" y="641557"/>
          <a:ext cx="346025" cy="4047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085752" y="722514"/>
        <a:ext cx="242218" cy="242870"/>
      </dsp:txXfrm>
    </dsp:sp>
    <dsp:sp modelId="{EF76B4C2-72A2-4D82-91F3-692337B6350F}">
      <dsp:nvSpPr>
        <dsp:cNvPr id="0" name=""/>
        <dsp:cNvSpPr/>
      </dsp:nvSpPr>
      <dsp:spPr>
        <a:xfrm>
          <a:off x="4575411" y="354291"/>
          <a:ext cx="1632195" cy="9793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/>
            <a:t>Reaches NL minima</a:t>
          </a:r>
          <a:endParaRPr lang="en-US" sz="1700" b="1" kern="1200"/>
        </a:p>
      </dsp:txBody>
      <dsp:txXfrm>
        <a:off x="4604094" y="382974"/>
        <a:ext cx="1574829" cy="921951"/>
      </dsp:txXfrm>
    </dsp:sp>
    <dsp:sp modelId="{66AF71A8-B192-44CA-8E4C-EBF36DC1A791}">
      <dsp:nvSpPr>
        <dsp:cNvPr id="0" name=""/>
        <dsp:cNvSpPr/>
      </dsp:nvSpPr>
      <dsp:spPr>
        <a:xfrm>
          <a:off x="6370826" y="641557"/>
          <a:ext cx="346025" cy="4047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370826" y="722514"/>
        <a:ext cx="242218" cy="242870"/>
      </dsp:txXfrm>
    </dsp:sp>
    <dsp:sp modelId="{85693079-9195-4389-AB51-396EB0EC580B}">
      <dsp:nvSpPr>
        <dsp:cNvPr id="0" name=""/>
        <dsp:cNvSpPr/>
      </dsp:nvSpPr>
      <dsp:spPr>
        <a:xfrm>
          <a:off x="6860484" y="354291"/>
          <a:ext cx="1632195" cy="9793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/>
            <a:t>Gradually converted to AL minima</a:t>
          </a:r>
          <a:endParaRPr lang="en-US" sz="1700" b="1" kern="1200"/>
        </a:p>
      </dsp:txBody>
      <dsp:txXfrm>
        <a:off x="6889167" y="382974"/>
        <a:ext cx="1574829" cy="921951"/>
      </dsp:txXfrm>
    </dsp:sp>
    <dsp:sp modelId="{D435932E-1812-4E65-A9CF-6F7E5A0936CF}">
      <dsp:nvSpPr>
        <dsp:cNvPr id="0" name=""/>
        <dsp:cNvSpPr/>
      </dsp:nvSpPr>
      <dsp:spPr>
        <a:xfrm>
          <a:off x="8655899" y="641557"/>
          <a:ext cx="346025" cy="4047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8655899" y="722514"/>
        <a:ext cx="242218" cy="242870"/>
      </dsp:txXfrm>
    </dsp:sp>
    <dsp:sp modelId="{B9A90DCA-0A1B-4954-9520-B586FEE27999}">
      <dsp:nvSpPr>
        <dsp:cNvPr id="0" name=""/>
        <dsp:cNvSpPr/>
      </dsp:nvSpPr>
      <dsp:spPr>
        <a:xfrm>
          <a:off x="9145557" y="354291"/>
          <a:ext cx="1632195" cy="9793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1" kern="1200"/>
            <a:t>Comes down to S</a:t>
          </a:r>
          <a:r>
            <a:rPr lang="en-GB" sz="1700" b="1" kern="1200" baseline="-25000"/>
            <a:t>0</a:t>
          </a:r>
          <a:endParaRPr lang="en-US" sz="1700" b="1" kern="1200" baseline="-25000"/>
        </a:p>
      </dsp:txBody>
      <dsp:txXfrm>
        <a:off x="9174240" y="382974"/>
        <a:ext cx="1574829" cy="9219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BA6C4-B6A3-4680-B503-9794546DE62D}">
      <dsp:nvSpPr>
        <dsp:cNvPr id="0" name=""/>
        <dsp:cNvSpPr/>
      </dsp:nvSpPr>
      <dsp:spPr>
        <a:xfrm>
          <a:off x="0" y="961664"/>
          <a:ext cx="1500636" cy="900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>
              <a:latin typeface="Calibri Light"/>
              <a:ea typeface="SimSun"/>
              <a:cs typeface="Calibri Light"/>
            </a:rPr>
            <a:t>Photoexcitation</a:t>
          </a:r>
          <a:endParaRPr lang="en-US" sz="1300" b="1" kern="1200">
            <a:latin typeface="Calibri Light"/>
            <a:ea typeface="SimSun"/>
            <a:cs typeface="Calibri Light"/>
          </a:endParaRPr>
        </a:p>
      </dsp:txBody>
      <dsp:txXfrm>
        <a:off x="26371" y="988035"/>
        <a:ext cx="1447894" cy="847639"/>
      </dsp:txXfrm>
    </dsp:sp>
    <dsp:sp modelId="{4EDC193B-2F94-440A-82C4-D8A879EEBA24}">
      <dsp:nvSpPr>
        <dsp:cNvPr id="0" name=""/>
        <dsp:cNvSpPr/>
      </dsp:nvSpPr>
      <dsp:spPr>
        <a:xfrm>
          <a:off x="1650700" y="1225776"/>
          <a:ext cx="318134" cy="3721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1650700" y="1300207"/>
        <a:ext cx="222694" cy="223295"/>
      </dsp:txXfrm>
    </dsp:sp>
    <dsp:sp modelId="{4A068487-BAF2-44C0-9245-2CB8B82277B5}">
      <dsp:nvSpPr>
        <dsp:cNvPr id="0" name=""/>
        <dsp:cNvSpPr/>
      </dsp:nvSpPr>
      <dsp:spPr>
        <a:xfrm>
          <a:off x="2100891" y="961664"/>
          <a:ext cx="1500636" cy="900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>
              <a:latin typeface="Calibri Light"/>
              <a:ea typeface="SimSun"/>
              <a:cs typeface="Calibri Light"/>
            </a:rPr>
            <a:t>Excitation to S</a:t>
          </a:r>
          <a:r>
            <a:rPr lang="en-GB" sz="1300" b="1" kern="1200" baseline="-25000">
              <a:latin typeface="Calibri Light"/>
              <a:ea typeface="SimSun"/>
              <a:cs typeface="Calibri Light"/>
            </a:rPr>
            <a:t>2</a:t>
          </a:r>
          <a:r>
            <a:rPr lang="en-GB" sz="1300" b="1" kern="1200">
              <a:latin typeface="Calibri Light"/>
              <a:ea typeface="SimSun"/>
              <a:cs typeface="Calibri Light"/>
            </a:rPr>
            <a:t> (having high OS)</a:t>
          </a:r>
          <a:endParaRPr lang="en-US" sz="1300" b="1" kern="1200">
            <a:latin typeface="Calibri Light"/>
            <a:ea typeface="SimSun"/>
            <a:cs typeface="Calibri Light"/>
          </a:endParaRPr>
        </a:p>
      </dsp:txBody>
      <dsp:txXfrm>
        <a:off x="2127262" y="988035"/>
        <a:ext cx="1447894" cy="847639"/>
      </dsp:txXfrm>
    </dsp:sp>
    <dsp:sp modelId="{C35FE728-9439-428E-B2A6-BDAA60463E83}">
      <dsp:nvSpPr>
        <dsp:cNvPr id="0" name=""/>
        <dsp:cNvSpPr/>
      </dsp:nvSpPr>
      <dsp:spPr>
        <a:xfrm>
          <a:off x="3751591" y="1225776"/>
          <a:ext cx="318134" cy="3721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3751591" y="1300207"/>
        <a:ext cx="222694" cy="223295"/>
      </dsp:txXfrm>
    </dsp:sp>
    <dsp:sp modelId="{40F988F7-1E03-4FF9-BF14-574F5BAA7B30}">
      <dsp:nvSpPr>
        <dsp:cNvPr id="0" name=""/>
        <dsp:cNvSpPr/>
      </dsp:nvSpPr>
      <dsp:spPr>
        <a:xfrm>
          <a:off x="4201782" y="961664"/>
          <a:ext cx="1500636" cy="900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>
              <a:latin typeface="Calibri Light"/>
              <a:ea typeface="SimSun"/>
              <a:cs typeface="Calibri Light"/>
            </a:rPr>
            <a:t>Crossing occurs between S</a:t>
          </a:r>
          <a:r>
            <a:rPr lang="en-GB" sz="1300" b="1" kern="1200" baseline="-25000">
              <a:latin typeface="Calibri Light"/>
              <a:ea typeface="SimSun"/>
              <a:cs typeface="Calibri Light"/>
            </a:rPr>
            <a:t>1</a:t>
          </a:r>
          <a:r>
            <a:rPr lang="en-GB" sz="1300" b="1" kern="1200">
              <a:latin typeface="Calibri Light"/>
              <a:ea typeface="SimSun"/>
              <a:cs typeface="Calibri Light"/>
            </a:rPr>
            <a:t> &amp; S</a:t>
          </a:r>
          <a:r>
            <a:rPr lang="en-GB" sz="1300" b="1" kern="1200" baseline="-25000">
              <a:latin typeface="Calibri Light"/>
              <a:ea typeface="SimSun"/>
              <a:cs typeface="Calibri Light"/>
            </a:rPr>
            <a:t>2</a:t>
          </a:r>
          <a:endParaRPr lang="en-US" sz="1300" b="1" kern="1200" baseline="-25000">
            <a:latin typeface="Calibri Light"/>
            <a:ea typeface="SimSun"/>
            <a:cs typeface="Calibri Light"/>
          </a:endParaRPr>
        </a:p>
      </dsp:txBody>
      <dsp:txXfrm>
        <a:off x="4228153" y="988035"/>
        <a:ext cx="1447894" cy="847639"/>
      </dsp:txXfrm>
    </dsp:sp>
    <dsp:sp modelId="{35ABA137-ADF3-4BF7-876A-8241FB6E655A}">
      <dsp:nvSpPr>
        <dsp:cNvPr id="0" name=""/>
        <dsp:cNvSpPr/>
      </dsp:nvSpPr>
      <dsp:spPr>
        <a:xfrm>
          <a:off x="5852482" y="1225776"/>
          <a:ext cx="318134" cy="3721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5852482" y="1300207"/>
        <a:ext cx="222694" cy="223295"/>
      </dsp:txXfrm>
    </dsp:sp>
    <dsp:sp modelId="{EF76B4C2-72A2-4D82-91F3-692337B6350F}">
      <dsp:nvSpPr>
        <dsp:cNvPr id="0" name=""/>
        <dsp:cNvSpPr/>
      </dsp:nvSpPr>
      <dsp:spPr>
        <a:xfrm>
          <a:off x="6302673" y="961664"/>
          <a:ext cx="1500636" cy="900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>
              <a:latin typeface="Calibri Light"/>
              <a:ea typeface="SimSun"/>
              <a:cs typeface="Calibri Light"/>
            </a:rPr>
            <a:t>Reaches NL minima</a:t>
          </a:r>
          <a:endParaRPr lang="en-US" sz="1300" b="1" kern="1200">
            <a:latin typeface="Calibri Light"/>
            <a:ea typeface="SimSun"/>
            <a:cs typeface="Calibri Light"/>
          </a:endParaRPr>
        </a:p>
      </dsp:txBody>
      <dsp:txXfrm>
        <a:off x="6329044" y="988035"/>
        <a:ext cx="1447894" cy="847639"/>
      </dsp:txXfrm>
    </dsp:sp>
    <dsp:sp modelId="{66AF71A8-B192-44CA-8E4C-EBF36DC1A791}">
      <dsp:nvSpPr>
        <dsp:cNvPr id="0" name=""/>
        <dsp:cNvSpPr/>
      </dsp:nvSpPr>
      <dsp:spPr>
        <a:xfrm>
          <a:off x="7953374" y="1225776"/>
          <a:ext cx="318134" cy="3721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7953374" y="1300207"/>
        <a:ext cx="222694" cy="223295"/>
      </dsp:txXfrm>
    </dsp:sp>
    <dsp:sp modelId="{85693079-9195-4389-AB51-396EB0EC580B}">
      <dsp:nvSpPr>
        <dsp:cNvPr id="0" name=""/>
        <dsp:cNvSpPr/>
      </dsp:nvSpPr>
      <dsp:spPr>
        <a:xfrm>
          <a:off x="8403565" y="961664"/>
          <a:ext cx="1500636" cy="900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>
              <a:latin typeface="Calibri Light"/>
              <a:ea typeface="SimSun"/>
              <a:cs typeface="Calibri Light"/>
            </a:rPr>
            <a:t>Gradually converted to AL minima</a:t>
          </a:r>
          <a:endParaRPr lang="en-US" sz="1300" b="1" kern="1200">
            <a:latin typeface="Calibri Light"/>
            <a:ea typeface="SimSun"/>
            <a:cs typeface="Calibri Light"/>
          </a:endParaRPr>
        </a:p>
      </dsp:txBody>
      <dsp:txXfrm>
        <a:off x="8429936" y="988035"/>
        <a:ext cx="1447894" cy="847639"/>
      </dsp:txXfrm>
    </dsp:sp>
    <dsp:sp modelId="{30317F9A-E715-49B9-89C4-B6522AF89B43}">
      <dsp:nvSpPr>
        <dsp:cNvPr id="0" name=""/>
        <dsp:cNvSpPr/>
      </dsp:nvSpPr>
      <dsp:spPr>
        <a:xfrm>
          <a:off x="10054265" y="1225776"/>
          <a:ext cx="318134" cy="3721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10054265" y="1300207"/>
        <a:ext cx="222694" cy="223295"/>
      </dsp:txXfrm>
    </dsp:sp>
    <dsp:sp modelId="{A249D8E0-B5A0-49FF-86B5-7AC4EBC230E7}">
      <dsp:nvSpPr>
        <dsp:cNvPr id="0" name=""/>
        <dsp:cNvSpPr/>
      </dsp:nvSpPr>
      <dsp:spPr>
        <a:xfrm>
          <a:off x="10504456" y="961664"/>
          <a:ext cx="1500636" cy="90038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latin typeface="Calibri Light"/>
              <a:ea typeface="SimSun"/>
              <a:cs typeface="Calibri Light"/>
            </a:rPr>
            <a:t>Comes down to S</a:t>
          </a:r>
          <a:r>
            <a:rPr lang="en-US" sz="1300" b="1" kern="1200" baseline="-25000">
              <a:latin typeface="Calibri Light"/>
              <a:ea typeface="SimSun"/>
              <a:cs typeface="Calibri Light"/>
            </a:rPr>
            <a:t>0</a:t>
          </a:r>
          <a:endParaRPr lang="en-GB" sz="1300" b="1" kern="1200" baseline="-25000">
            <a:latin typeface="Calibri Light"/>
            <a:ea typeface="SimSun"/>
            <a:cs typeface="Calibri Light"/>
          </a:endParaRPr>
        </a:p>
      </dsp:txBody>
      <dsp:txXfrm>
        <a:off x="10530827" y="988035"/>
        <a:ext cx="1447894" cy="847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24/06/2021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hyperlink" Target="https://www.researchgate.net/deref/http%3A%2F%2Fdx.doi.org%2F10.13140%2FRG.2.2.29866.11201?_sg%5B0%5D=5NCe45gD50Zlu_ig1WJnwwwMiAcQp8M5dJBivXsW6CQAIgEdxhH0Y91xF9fjCeilPeFWwT61EM9hVnEXAzCoUcN5Pw.Qq_zSb9IejlWuSR0dizaN9oMd_NGulqFK8MGQ41EZ2E3rLMUcP5OpMqj6ab51Iv5r7q0-EirKEps_Qw052hj0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9.jpeg"/><Relationship Id="rId7" Type="http://schemas.openxmlformats.org/officeDocument/2006/relationships/image" Target="../media/image1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-2798"/>
            <a:ext cx="12185430" cy="27394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4200" b="1">
                <a:solidFill>
                  <a:srgbClr val="CE181E"/>
                </a:solidFill>
                <a:latin typeface="Calibri"/>
                <a:ea typeface="+mj-lt"/>
                <a:cs typeface="Calibri"/>
              </a:rPr>
              <a:t>Understanding excimer formation by anthracene dimer inside octa-acid with TDDFT and QM/MM</a:t>
            </a:r>
            <a:r>
              <a:rPr lang="en-GB" sz="4200">
                <a:latin typeface="Calibri"/>
                <a:ea typeface="+mj-lt"/>
                <a:cs typeface="Calibri"/>
              </a:rPr>
              <a:t> </a:t>
            </a:r>
            <a:endParaRPr lang="en-US" sz="4200"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08CEF5-DE5F-4A7F-A858-341D5637FCEB}"/>
              </a:ext>
            </a:extLst>
          </p:cNvPr>
          <p:cNvSpPr txBox="1"/>
          <p:nvPr/>
        </p:nvSpPr>
        <p:spPr>
          <a:xfrm>
            <a:off x="2467155" y="4551162"/>
            <a:ext cx="725875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aseline="30000" dirty="0">
                <a:latin typeface="Times New Roman"/>
                <a:cs typeface="Times New Roman"/>
              </a:rPr>
              <a:t> </a:t>
            </a:r>
            <a:r>
              <a:rPr lang="en-US"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Shubhojit Banerjee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180206</a:t>
            </a:r>
          </a:p>
          <a:p>
            <a:pPr algn="ctr"/>
            <a:r>
              <a:rPr lang="en-US" sz="2400" b="1">
                <a:solidFill>
                  <a:srgbClr val="0070C0"/>
                </a:solidFill>
                <a:latin typeface="Times New Roman"/>
                <a:cs typeface="Times New Roman"/>
              </a:rPr>
              <a:t>Department of Chemistry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Supervisor: Dr. Varadharajan Srinivasan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Times New Roman"/>
                <a:cs typeface="Times New Roman"/>
              </a:rPr>
              <a:t>Tuesday, April 20, 2021</a:t>
            </a:r>
            <a:endParaRPr lang="en-US" dirty="0"/>
          </a:p>
          <a:p>
            <a:pPr algn="ctr"/>
            <a:endParaRPr lang="en-US" sz="2400" b="1">
              <a:solidFill>
                <a:srgbClr val="0070C0"/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E069DFD1-9BE3-4C9E-9246-E477F9D8E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570" y="2201173"/>
            <a:ext cx="2196861" cy="219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73792F-35CD-4CD0-9C25-BCFD55FEF880}"/>
              </a:ext>
            </a:extLst>
          </p:cNvPr>
          <p:cNvSpPr/>
          <p:nvPr/>
        </p:nvSpPr>
        <p:spPr>
          <a:xfrm>
            <a:off x="2875" y="-4313"/>
            <a:ext cx="12148866" cy="64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5F5BC0-6C81-4C99-BE26-F586C4276195}"/>
              </a:ext>
            </a:extLst>
          </p:cNvPr>
          <p:cNvSpPr txBox="1"/>
          <p:nvPr/>
        </p:nvSpPr>
        <p:spPr>
          <a:xfrm>
            <a:off x="4616481" y="59390"/>
            <a:ext cx="487868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>
                <a:solidFill>
                  <a:schemeClr val="bg1"/>
                </a:solidFill>
                <a:ea typeface="+mn-lt"/>
                <a:cs typeface="+mn-lt"/>
              </a:rPr>
              <a:t>PEC along </a:t>
            </a:r>
            <a:r>
              <a:rPr lang="en-GB" sz="2800" b="1" i="1">
                <a:solidFill>
                  <a:schemeClr val="bg1"/>
                </a:solidFill>
                <a:ea typeface="+mn-lt"/>
                <a:cs typeface="+mn-lt"/>
              </a:rPr>
              <a:t>a </a:t>
            </a:r>
            <a:r>
              <a:rPr lang="en-GB" sz="2800" b="1">
                <a:solidFill>
                  <a:schemeClr val="bg1"/>
                </a:solidFill>
                <a:ea typeface="+mn-lt"/>
                <a:cs typeface="+mn-lt"/>
              </a:rPr>
              <a:t>and </a:t>
            </a:r>
            <a:r>
              <a:rPr lang="en-GB" sz="2800" b="1" i="1">
                <a:solidFill>
                  <a:schemeClr val="bg1"/>
                </a:solidFill>
                <a:ea typeface="+mn-lt"/>
                <a:cs typeface="+mn-lt"/>
              </a:rPr>
              <a:t>b - </a:t>
            </a:r>
            <a:r>
              <a:rPr lang="en-GB" sz="2800" b="1">
                <a:solidFill>
                  <a:schemeClr val="bg1"/>
                </a:solidFill>
                <a:ea typeface="+mn-lt"/>
                <a:cs typeface="+mn-lt"/>
              </a:rPr>
              <a:t>axis </a:t>
            </a:r>
            <a:endParaRPr lang="en-GB" sz="2800" b="1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726E3B-7300-4636-8F8C-6D78C9165E24}"/>
              </a:ext>
            </a:extLst>
          </p:cNvPr>
          <p:cNvGrpSpPr/>
          <p:nvPr/>
        </p:nvGrpSpPr>
        <p:grpSpPr>
          <a:xfrm>
            <a:off x="1423498" y="1087209"/>
            <a:ext cx="9510675" cy="3825523"/>
            <a:chOff x="1222214" y="1159096"/>
            <a:chExt cx="9510675" cy="3825523"/>
          </a:xfrm>
        </p:grpSpPr>
        <p:pic>
          <p:nvPicPr>
            <p:cNvPr id="3" name="Picture 3" descr="Chart, diagram&#10;&#10;Description automatically generated">
              <a:extLst>
                <a:ext uri="{FF2B5EF4-FFF2-40B4-BE49-F238E27FC236}">
                  <a16:creationId xmlns:a16="http://schemas.microsoft.com/office/drawing/2014/main" id="{EACFC77B-3EFA-47B8-8F4E-ADA1CAD48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2398" y="1579629"/>
              <a:ext cx="4052622" cy="338297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4" name="Picture 4" descr="Chart, diagram, histogram&#10;&#10;Description automatically generated">
              <a:extLst>
                <a:ext uri="{FF2B5EF4-FFF2-40B4-BE49-F238E27FC236}">
                  <a16:creationId xmlns:a16="http://schemas.microsoft.com/office/drawing/2014/main" id="{CCCB691E-CE5D-4ADD-AD54-5998012C2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0267" y="1222527"/>
              <a:ext cx="4052622" cy="376209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56A220-0754-4A86-8F91-53D6603E474E}"/>
                </a:ext>
              </a:extLst>
            </p:cNvPr>
            <p:cNvSpPr txBox="1"/>
            <p:nvPr/>
          </p:nvSpPr>
          <p:spPr>
            <a:xfrm>
              <a:off x="1222214" y="1159096"/>
              <a:ext cx="7173919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400" b="1"/>
                <a:t>a)                                                                    b)</a:t>
              </a:r>
              <a:endParaRPr lang="en-GB" sz="2400" b="1">
                <a:cs typeface="Calibri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F585FA8-D5E7-4B1A-AC03-C1FC17631E33}"/>
              </a:ext>
            </a:extLst>
          </p:cNvPr>
          <p:cNvSpPr txBox="1"/>
          <p:nvPr/>
        </p:nvSpPr>
        <p:spPr>
          <a:xfrm>
            <a:off x="1757162" y="5629641"/>
            <a:ext cx="9605634" cy="9377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Along a-axis S</a:t>
            </a:r>
            <a:r>
              <a:rPr lang="en-GB" baseline="-25000">
                <a:ea typeface="+mn-lt"/>
                <a:cs typeface="+mn-lt"/>
              </a:rPr>
              <a:t>1</a:t>
            </a:r>
            <a:r>
              <a:rPr lang="en-GB">
                <a:ea typeface="+mn-lt"/>
                <a:cs typeface="+mn-lt"/>
              </a:rPr>
              <a:t> has a minimum at 3.31Å (</a:t>
            </a:r>
            <a:r>
              <a:rPr lang="en-GB" err="1">
                <a:ea typeface="+mn-lt"/>
                <a:cs typeface="+mn-lt"/>
              </a:rPr>
              <a:t>Δa</a:t>
            </a:r>
            <a:r>
              <a:rPr lang="en-GB">
                <a:ea typeface="+mn-lt"/>
                <a:cs typeface="+mn-lt"/>
              </a:rPr>
              <a:t> = – 0.23 Å) and along b-axis the minimum is at 0.47 Å (</a:t>
            </a:r>
            <a:r>
              <a:rPr lang="en-GB" err="1">
                <a:ea typeface="+mn-lt"/>
                <a:cs typeface="+mn-lt"/>
              </a:rPr>
              <a:t>Δb</a:t>
            </a:r>
            <a:r>
              <a:rPr lang="en-GB">
                <a:ea typeface="+mn-lt"/>
                <a:cs typeface="+mn-lt"/>
              </a:rPr>
              <a:t> = – 0.53 Å). </a:t>
            </a:r>
            <a:endParaRPr lang="en-GB">
              <a:cs typeface="Calibri" panose="020F0502020204030204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25D0D8D-02B9-4098-8963-8A48484C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10</a:t>
            </a:fld>
            <a:endParaRPr lang="en-GB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25768908-0D5E-4957-A6D5-537745889989}"/>
              </a:ext>
            </a:extLst>
          </p:cNvPr>
          <p:cNvSpPr txBox="1"/>
          <p:nvPr/>
        </p:nvSpPr>
        <p:spPr>
          <a:xfrm>
            <a:off x="2806711" y="5083301"/>
            <a:ext cx="2618240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latin typeface="Calibri"/>
              </a:rPr>
              <a:t> PEC along a-axis inside OA cage</a:t>
            </a:r>
            <a:endParaRPr lang="en-GB" dirty="0" err="1">
              <a:cs typeface="Calibri" panose="020F0502020204030204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25768908-0D5E-4957-A6D5-537745889989}"/>
              </a:ext>
            </a:extLst>
          </p:cNvPr>
          <p:cNvSpPr txBox="1"/>
          <p:nvPr/>
        </p:nvSpPr>
        <p:spPr>
          <a:xfrm>
            <a:off x="7722866" y="5096781"/>
            <a:ext cx="2675751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latin typeface="Calibri"/>
              </a:rPr>
              <a:t> PEC along a-axis  inside OA cage</a:t>
            </a:r>
            <a:endParaRPr lang="en-GB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47595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4375F1-F833-41CB-B99D-8B528920B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11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BDC9B2-0F77-456A-911C-76873F68A9E1}"/>
              </a:ext>
            </a:extLst>
          </p:cNvPr>
          <p:cNvGrpSpPr/>
          <p:nvPr/>
        </p:nvGrpSpPr>
        <p:grpSpPr>
          <a:xfrm>
            <a:off x="866641" y="1800815"/>
            <a:ext cx="4968682" cy="4571026"/>
            <a:chOff x="2778830" y="3914287"/>
            <a:chExt cx="4753022" cy="4384121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8BB88735-C40F-407E-8BF7-BA7F75F51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4029" y="3942759"/>
              <a:ext cx="4547823" cy="435564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TextBox 3">
              <a:extLst>
                <a:ext uri="{FF2B5EF4-FFF2-40B4-BE49-F238E27FC236}">
                  <a16:creationId xmlns:a16="http://schemas.microsoft.com/office/drawing/2014/main" id="{9C380294-E7C2-4FEC-AA21-D687B3A91661}"/>
                </a:ext>
              </a:extLst>
            </p:cNvPr>
            <p:cNvSpPr txBox="1"/>
            <p:nvPr/>
          </p:nvSpPr>
          <p:spPr>
            <a:xfrm>
              <a:off x="2778830" y="3914287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GB" b="1">
                <a:cs typeface="Calibri"/>
              </a:endParaRP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BBEFD0-2C72-4E4D-9A6F-F88E53EB8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277702"/>
              </p:ext>
            </p:extLst>
          </p:nvPr>
        </p:nvGraphicFramePr>
        <p:xfrm>
          <a:off x="6829243" y="2429774"/>
          <a:ext cx="4126557" cy="17265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370">
                  <a:extLst>
                    <a:ext uri="{9D8B030D-6E8A-4147-A177-3AD203B41FA5}">
                      <a16:colId xmlns:a16="http://schemas.microsoft.com/office/drawing/2014/main" val="86128511"/>
                    </a:ext>
                  </a:extLst>
                </a:gridCol>
                <a:gridCol w="964729">
                  <a:extLst>
                    <a:ext uri="{9D8B030D-6E8A-4147-A177-3AD203B41FA5}">
                      <a16:colId xmlns:a16="http://schemas.microsoft.com/office/drawing/2014/main" val="1237864382"/>
                    </a:ext>
                  </a:extLst>
                </a:gridCol>
                <a:gridCol w="964729">
                  <a:extLst>
                    <a:ext uri="{9D8B030D-6E8A-4147-A177-3AD203B41FA5}">
                      <a16:colId xmlns:a16="http://schemas.microsoft.com/office/drawing/2014/main" val="1832814450"/>
                    </a:ext>
                  </a:extLst>
                </a:gridCol>
                <a:gridCol w="964729">
                  <a:extLst>
                    <a:ext uri="{9D8B030D-6E8A-4147-A177-3AD203B41FA5}">
                      <a16:colId xmlns:a16="http://schemas.microsoft.com/office/drawing/2014/main" val="1425387663"/>
                    </a:ext>
                  </a:extLst>
                </a:gridCol>
              </a:tblGrid>
              <a:tr h="857693">
                <a:tc>
                  <a:txBody>
                    <a:bodyPr/>
                    <a:lstStyle/>
                    <a:p>
                      <a:pPr algn="ctr" fontAlgn="auto"/>
                      <a:r>
                        <a:rPr lang="en-GB" sz="1800">
                          <a:effectLst/>
                        </a:rPr>
                        <a:t>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>
                          <a:effectLst/>
                        </a:rPr>
                        <a:t>AL ​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>
                          <a:effectLst/>
                        </a:rPr>
                        <a:t>NL​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>
                          <a:effectLst/>
                        </a:rPr>
                        <a:t>Exp.​</a:t>
                      </a:r>
                      <a:endParaRPr lang="en-GB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380114"/>
                  </a:ext>
                </a:extLst>
              </a:tr>
              <a:tr h="868889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>
                          <a:effectLst/>
                        </a:rPr>
                        <a:t>Emission maxima​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 u="none" strike="noStrike">
                          <a:effectLst/>
                        </a:rPr>
                        <a:t>441 nm</a:t>
                      </a:r>
                      <a:r>
                        <a:rPr lang="en-GB" sz="2000">
                          <a:effectLst/>
                        </a:rPr>
                        <a:t>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>
                          <a:effectLst/>
                        </a:rPr>
                        <a:t>407 nm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2000">
                          <a:effectLst/>
                        </a:rPr>
                        <a:t>520 nm​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8771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B53249E-3F1E-4A60-B98E-08F924E4FD60}"/>
              </a:ext>
            </a:extLst>
          </p:cNvPr>
          <p:cNvSpPr/>
          <p:nvPr/>
        </p:nvSpPr>
        <p:spPr>
          <a:xfrm>
            <a:off x="2875" y="-4313"/>
            <a:ext cx="12148866" cy="64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 b="1">
                <a:cs typeface="Calibri"/>
              </a:rPr>
              <a:t>Predicting emission maxima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C75B1-27CC-43B1-A068-27487C270760}"/>
              </a:ext>
            </a:extLst>
          </p:cNvPr>
          <p:cNvSpPr txBox="1"/>
          <p:nvPr/>
        </p:nvSpPr>
        <p:spPr>
          <a:xfrm>
            <a:off x="483079" y="799381"/>
            <a:ext cx="112402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To predict the emission  maxima, we recomputed the PEC along c with the optimal values for a and b in the S</a:t>
            </a:r>
            <a:r>
              <a:rPr lang="en-GB" baseline="-25000"/>
              <a:t>1</a:t>
            </a:r>
            <a:r>
              <a:rPr lang="en-GB"/>
              <a:t> manifold. </a:t>
            </a:r>
            <a:r>
              <a:rPr lang="en-GB">
                <a:cs typeface="Calibri"/>
              </a:rPr>
              <a:t>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cs typeface="Calibri"/>
              </a:rPr>
              <a:t>From this plot we computed emission maxima form AL and NL minima.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94619-6CBE-4E7A-B563-C1394CA6EFC3}"/>
              </a:ext>
            </a:extLst>
          </p:cNvPr>
          <p:cNvSpPr txBox="1"/>
          <p:nvPr/>
        </p:nvSpPr>
        <p:spPr>
          <a:xfrm>
            <a:off x="6420928" y="471002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DF248-9AC8-4AB1-992E-45E7621A0FDB}"/>
              </a:ext>
            </a:extLst>
          </p:cNvPr>
          <p:cNvSpPr txBox="1"/>
          <p:nvPr/>
        </p:nvSpPr>
        <p:spPr>
          <a:xfrm>
            <a:off x="6103727" y="4550973"/>
            <a:ext cx="590621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dirty="0">
                <a:cs typeface="Calibri"/>
              </a:rPr>
              <a:t>This </a:t>
            </a:r>
            <a:r>
              <a:rPr lang="en-GB" dirty="0">
                <a:ea typeface="+mn-lt"/>
                <a:cs typeface="+mn-lt"/>
              </a:rPr>
              <a:t>discrepancy between theoretical and experimental emission wavelengths is likely because of the oversimplified approach employed to guess the minimum along S</a:t>
            </a:r>
            <a:r>
              <a:rPr lang="en-GB" baseline="-25000" dirty="0">
                <a:ea typeface="+mn-lt"/>
                <a:cs typeface="+mn-lt"/>
              </a:rPr>
              <a:t>1</a:t>
            </a:r>
            <a:r>
              <a:rPr lang="en-GB" dirty="0">
                <a:cs typeface="Calibri"/>
              </a:rPr>
              <a:t>. For more accurate results, excited state (S</a:t>
            </a:r>
            <a:r>
              <a:rPr lang="en-GB" baseline="-25000" dirty="0">
                <a:cs typeface="Calibri"/>
              </a:rPr>
              <a:t>1</a:t>
            </a:r>
            <a:r>
              <a:rPr lang="en-GB" dirty="0">
                <a:cs typeface="Calibri"/>
              </a:rPr>
              <a:t>) optimized structure will be helpful.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85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21CE2D-93A1-4B40-8A4B-046BEACB2BBA}"/>
              </a:ext>
            </a:extLst>
          </p:cNvPr>
          <p:cNvSpPr/>
          <p:nvPr/>
        </p:nvSpPr>
        <p:spPr>
          <a:xfrm>
            <a:off x="31629" y="-4313"/>
            <a:ext cx="6599208" cy="445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043ABE-F663-4367-88D3-A4C8873CD9B9}"/>
              </a:ext>
            </a:extLst>
          </p:cNvPr>
          <p:cNvSpPr txBox="1"/>
          <p:nvPr/>
        </p:nvSpPr>
        <p:spPr>
          <a:xfrm>
            <a:off x="39511" y="1881"/>
            <a:ext cx="6280385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>
                <a:solidFill>
                  <a:schemeClr val="bg1"/>
                </a:solidFill>
              </a:rPr>
              <a:t>NTOs and transition density matrix </a:t>
            </a:r>
            <a:endParaRPr lang="en-GB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9C1C10A-8AD2-438F-AE5C-1E23F5FAA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426" y="268031"/>
            <a:ext cx="3487221" cy="55816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D9496C-45EF-490F-9A93-1D84CFBC7044}"/>
              </a:ext>
            </a:extLst>
          </p:cNvPr>
          <p:cNvSpPr txBox="1"/>
          <p:nvPr/>
        </p:nvSpPr>
        <p:spPr>
          <a:xfrm>
            <a:off x="866888" y="6080992"/>
            <a:ext cx="4944886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latin typeface="Times New Roman"/>
                <a:cs typeface="Times New Roman"/>
              </a:rPr>
              <a:t>Natural Transition Orbitals (NTOs) at three main geometry with CAM-B3LYP-DBJ/6-31g(</a:t>
            </a:r>
            <a:r>
              <a:rPr lang="en-GB" err="1">
                <a:latin typeface="Times New Roman"/>
                <a:cs typeface="Times New Roman"/>
              </a:rPr>
              <a:t>d,p</a:t>
            </a:r>
            <a:r>
              <a:rPr lang="en-GB">
                <a:latin typeface="Times New Roman"/>
                <a:cs typeface="Times New Roman"/>
              </a:rPr>
              <a:t>)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3CFF6A-2FA4-4349-924B-7DE5E6B002AD}"/>
              </a:ext>
            </a:extLst>
          </p:cNvPr>
          <p:cNvSpPr txBox="1"/>
          <p:nvPr/>
        </p:nvSpPr>
        <p:spPr>
          <a:xfrm>
            <a:off x="6874204" y="6059338"/>
            <a:ext cx="3995678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Transition density matrix heat-map plots in FC, NL, AL geometry.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DDC7EE-3100-419A-BFCA-043AED538053}"/>
              </a:ext>
            </a:extLst>
          </p:cNvPr>
          <p:cNvSpPr txBox="1"/>
          <p:nvPr/>
        </p:nvSpPr>
        <p:spPr>
          <a:xfrm>
            <a:off x="10694958" y="4313"/>
            <a:ext cx="19661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u="sng">
                <a:latin typeface="Times New Roman"/>
                <a:cs typeface="Times New Roman"/>
              </a:rPr>
              <a:t>Nature of transition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807DF-73C0-423A-BAB4-A78286F38E99}"/>
              </a:ext>
            </a:extLst>
          </p:cNvPr>
          <p:cNvSpPr txBox="1"/>
          <p:nvPr/>
        </p:nvSpPr>
        <p:spPr>
          <a:xfrm>
            <a:off x="10507333" y="919432"/>
            <a:ext cx="1570367" cy="5847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latin typeface="Times New Roman"/>
                <a:cs typeface="Times New Roman"/>
              </a:rPr>
              <a:t>Predominantly local </a:t>
            </a:r>
            <a:endParaRPr lang="en-GB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F8C7F8-CA75-495B-97F4-594BB4D35C5B}"/>
              </a:ext>
            </a:extLst>
          </p:cNvPr>
          <p:cNvSpPr txBox="1"/>
          <p:nvPr/>
        </p:nvSpPr>
        <p:spPr>
          <a:xfrm>
            <a:off x="10528180" y="2533650"/>
            <a:ext cx="1549522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latin typeface="Times New Roman"/>
                <a:cs typeface="Times New Roman"/>
              </a:rPr>
              <a:t>Local 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en-GB" sz="1600">
                <a:latin typeface="Times New Roman"/>
                <a:cs typeface="Times New Roman"/>
              </a:rPr>
              <a:t>+ </a:t>
            </a:r>
            <a:endParaRPr lang="en-US">
              <a:cs typeface="Calibri"/>
            </a:endParaRPr>
          </a:p>
          <a:p>
            <a:pPr algn="ctr"/>
            <a:r>
              <a:rPr lang="en-GB" sz="1600">
                <a:latin typeface="Times New Roman"/>
                <a:cs typeface="Times New Roman"/>
              </a:rPr>
              <a:t>Charge transfer</a:t>
            </a:r>
            <a:endParaRPr lang="en-GB"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E4F4D-3165-4071-B131-9DD8274A8B5D}"/>
              </a:ext>
            </a:extLst>
          </p:cNvPr>
          <p:cNvSpPr txBox="1"/>
          <p:nvPr/>
        </p:nvSpPr>
        <p:spPr>
          <a:xfrm>
            <a:off x="10519194" y="4611178"/>
            <a:ext cx="1552576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>
                <a:latin typeface="Times New Roman"/>
              </a:rPr>
              <a:t>Local </a:t>
            </a:r>
            <a:r>
              <a:rPr lang="en-US" sz="1600">
                <a:latin typeface="Times New Roman"/>
              </a:rPr>
              <a:t>​</a:t>
            </a:r>
            <a:endParaRPr lang="en-US" sz="1600">
              <a:latin typeface="Times New Roman"/>
              <a:cs typeface="Times New Roman"/>
            </a:endParaRPr>
          </a:p>
          <a:p>
            <a:pPr algn="ctr"/>
            <a:r>
              <a:rPr lang="en-GB" sz="1600">
                <a:latin typeface="Times New Roman"/>
              </a:rPr>
              <a:t>+ </a:t>
            </a:r>
            <a:r>
              <a:rPr lang="en-US" sz="1600">
                <a:latin typeface="Times New Roman"/>
              </a:rPr>
              <a:t>​</a:t>
            </a:r>
            <a:endParaRPr lang="en-US" sz="1600">
              <a:latin typeface="Times New Roman"/>
              <a:cs typeface="Times New Roman"/>
            </a:endParaRPr>
          </a:p>
          <a:p>
            <a:pPr algn="ctr"/>
            <a:r>
              <a:rPr lang="en-GB" sz="1600">
                <a:latin typeface="Times New Roman"/>
              </a:rPr>
              <a:t>Charge transfer​</a:t>
            </a:r>
            <a:endParaRPr lang="en-GB" sz="1600">
              <a:latin typeface="Times New Roman"/>
              <a:cs typeface="Times New Roman"/>
            </a:endParaRPr>
          </a:p>
        </p:txBody>
      </p:sp>
      <p:pic>
        <p:nvPicPr>
          <p:cNvPr id="14" name="Picture 14" descr="Chart&#10;&#10;Description automatically generated">
            <a:extLst>
              <a:ext uri="{FF2B5EF4-FFF2-40B4-BE49-F238E27FC236}">
                <a16:creationId xmlns:a16="http://schemas.microsoft.com/office/drawing/2014/main" id="{3F0B2A59-1EA2-4BE0-9A67-C999887C1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91" y="634814"/>
            <a:ext cx="6217373" cy="52147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D76521A-E744-4DCA-AF25-C1DB615E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010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7C8BF7-7FA7-4EA3-9501-809148DD6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00765"/>
            <a:ext cx="2743200" cy="120710"/>
          </a:xfrm>
        </p:spPr>
        <p:txBody>
          <a:bodyPr/>
          <a:lstStyle/>
          <a:p>
            <a:fld id="{330EA680-D336-4FF7-8B7A-9848BB0A1C32}" type="slidenum">
              <a:rPr lang="en-GB" b="1" smtClean="0"/>
              <a:t>13</a:t>
            </a:fld>
            <a:endParaRPr lang="en-GB" b="1"/>
          </a:p>
        </p:txBody>
      </p:sp>
      <p:sp>
        <p:nvSpPr>
          <p:cNvPr id="3335" name="Rectangle 3334">
            <a:extLst>
              <a:ext uri="{FF2B5EF4-FFF2-40B4-BE49-F238E27FC236}">
                <a16:creationId xmlns:a16="http://schemas.microsoft.com/office/drawing/2014/main" id="{27552D3C-62B2-438F-8706-270875E9B4D5}"/>
              </a:ext>
            </a:extLst>
          </p:cNvPr>
          <p:cNvSpPr/>
          <p:nvPr/>
        </p:nvSpPr>
        <p:spPr>
          <a:xfrm>
            <a:off x="2875" y="-4314"/>
            <a:ext cx="12191998" cy="733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 b="1">
                <a:cs typeface="Calibri"/>
              </a:rPr>
              <a:t>Predicting the mechanism</a:t>
            </a:r>
          </a:p>
        </p:txBody>
      </p:sp>
      <p:sp>
        <p:nvSpPr>
          <p:cNvPr id="3368" name="TextBox 3367">
            <a:extLst>
              <a:ext uri="{FF2B5EF4-FFF2-40B4-BE49-F238E27FC236}">
                <a16:creationId xmlns:a16="http://schemas.microsoft.com/office/drawing/2014/main" id="{3BB29237-E6DC-43F3-BE29-A9872E8D7BEC}"/>
              </a:ext>
            </a:extLst>
          </p:cNvPr>
          <p:cNvSpPr txBox="1"/>
          <p:nvPr/>
        </p:nvSpPr>
        <p:spPr>
          <a:xfrm>
            <a:off x="5227607" y="7274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u="sng">
                <a:cs typeface="Calibri"/>
              </a:rPr>
              <a:t>Mechanism 1</a:t>
            </a:r>
          </a:p>
        </p:txBody>
      </p:sp>
      <p:graphicFrame>
        <p:nvGraphicFramePr>
          <p:cNvPr id="3382" name="Diagram 3382">
            <a:extLst>
              <a:ext uri="{FF2B5EF4-FFF2-40B4-BE49-F238E27FC236}">
                <a16:creationId xmlns:a16="http://schemas.microsoft.com/office/drawing/2014/main" id="{DE2E62F2-C698-4BB0-93D7-05858F2486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858289"/>
              </p:ext>
            </p:extLst>
          </p:nvPr>
        </p:nvGraphicFramePr>
        <p:xfrm>
          <a:off x="862641" y="1096992"/>
          <a:ext cx="10783018" cy="168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539" name="Diagram 3382">
            <a:extLst>
              <a:ext uri="{FF2B5EF4-FFF2-40B4-BE49-F238E27FC236}">
                <a16:creationId xmlns:a16="http://schemas.microsoft.com/office/drawing/2014/main" id="{F082386B-63F3-46DE-AE35-222C57449E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2225646"/>
              </p:ext>
            </p:extLst>
          </p:nvPr>
        </p:nvGraphicFramePr>
        <p:xfrm>
          <a:off x="129395" y="2419710"/>
          <a:ext cx="12005093" cy="2823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133" name="TextBox 4132">
            <a:extLst>
              <a:ext uri="{FF2B5EF4-FFF2-40B4-BE49-F238E27FC236}">
                <a16:creationId xmlns:a16="http://schemas.microsoft.com/office/drawing/2014/main" id="{3231A8CC-84D9-4D4B-97AE-C22B83AE1A71}"/>
              </a:ext>
            </a:extLst>
          </p:cNvPr>
          <p:cNvSpPr txBox="1"/>
          <p:nvPr/>
        </p:nvSpPr>
        <p:spPr>
          <a:xfrm>
            <a:off x="5224013" y="2736730"/>
            <a:ext cx="15930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u="sng">
                <a:cs typeface="Calibri"/>
              </a:rPr>
              <a:t>Mechanism 2</a:t>
            </a:r>
          </a:p>
        </p:txBody>
      </p:sp>
      <p:sp>
        <p:nvSpPr>
          <p:cNvPr id="4144" name="TextBox 4143">
            <a:extLst>
              <a:ext uri="{FF2B5EF4-FFF2-40B4-BE49-F238E27FC236}">
                <a16:creationId xmlns:a16="http://schemas.microsoft.com/office/drawing/2014/main" id="{FABBE26B-102A-40B7-BC2B-46668F76626D}"/>
              </a:ext>
            </a:extLst>
          </p:cNvPr>
          <p:cNvSpPr txBox="1"/>
          <p:nvPr/>
        </p:nvSpPr>
        <p:spPr>
          <a:xfrm>
            <a:off x="281796" y="4638136"/>
            <a:ext cx="11700294" cy="163121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000" dirty="0">
                <a:cs typeface="Calibri"/>
              </a:rPr>
              <a:t>Mechanism-1 is most likely as in the experiment, S</a:t>
            </a:r>
            <a:r>
              <a:rPr lang="en-GB" sz="2000" baseline="-25000" dirty="0">
                <a:cs typeface="Calibri"/>
              </a:rPr>
              <a:t>1</a:t>
            </a:r>
            <a:r>
              <a:rPr lang="en-GB" sz="2000" dirty="0">
                <a:cs typeface="Calibri"/>
              </a:rPr>
              <a:t> state is targeted. </a:t>
            </a:r>
          </a:p>
          <a:p>
            <a:pPr marL="342900" indent="-342900">
              <a:buFont typeface="Arial"/>
              <a:buChar char="•"/>
            </a:pPr>
            <a:endParaRPr lang="en-GB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cs typeface="Calibri"/>
              </a:rPr>
              <a:t>We have started from one optimized structure. But the system does not remain only in one configuration. We assume that putting more degrees of freedom on the system may help S</a:t>
            </a:r>
            <a:r>
              <a:rPr lang="en-GB" sz="2000" baseline="-25000" dirty="0">
                <a:cs typeface="Calibri"/>
              </a:rPr>
              <a:t>1</a:t>
            </a:r>
            <a:r>
              <a:rPr lang="en-GB" sz="2000" dirty="0">
                <a:cs typeface="Calibri"/>
              </a:rPr>
              <a:t> to pick up oscillator strength.</a:t>
            </a:r>
          </a:p>
          <a:p>
            <a:pPr marL="342900" indent="-342900">
              <a:buFont typeface="Arial"/>
              <a:buChar char="•"/>
            </a:pPr>
            <a:endParaRPr lang="en-GB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091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39" grpId="0">
        <p:bldAsOne/>
      </p:bldGraphic>
      <p:bldP spid="4133" grpId="0"/>
      <p:bldP spid="41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BAB0ED-ECE6-483C-9F16-349480DC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14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87B4BA-1DB4-4EF2-B025-5798131608D5}"/>
              </a:ext>
            </a:extLst>
          </p:cNvPr>
          <p:cNvSpPr/>
          <p:nvPr/>
        </p:nvSpPr>
        <p:spPr>
          <a:xfrm>
            <a:off x="2875" y="-4314"/>
            <a:ext cx="12191998" cy="733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 b="1">
                <a:cs typeface="Calibri"/>
              </a:rPr>
              <a:t>Molecular dynamics simulations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BDA378-93B6-44F2-984D-B059F4C59E92}"/>
              </a:ext>
            </a:extLst>
          </p:cNvPr>
          <p:cNvGrpSpPr/>
          <p:nvPr/>
        </p:nvGrpSpPr>
        <p:grpSpPr>
          <a:xfrm>
            <a:off x="1236542" y="797853"/>
            <a:ext cx="10178902" cy="3465123"/>
            <a:chOff x="1279674" y="754721"/>
            <a:chExt cx="10178902" cy="3465123"/>
          </a:xfrm>
        </p:grpSpPr>
        <p:pic>
          <p:nvPicPr>
            <p:cNvPr id="5" name="Picture 5" descr="Background pattern&#10;&#10;Description automatically generated">
              <a:extLst>
                <a:ext uri="{FF2B5EF4-FFF2-40B4-BE49-F238E27FC236}">
                  <a16:creationId xmlns:a16="http://schemas.microsoft.com/office/drawing/2014/main" id="{EB448856-4565-48C5-8A28-04655EFB2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26423" y="1005516"/>
              <a:ext cx="4932153" cy="2932622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" name="Picture 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D9E8261-1110-4E47-9CC0-35D479DC5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60000">
              <a:off x="1279674" y="754721"/>
              <a:ext cx="3522273" cy="346512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Graphic 7" descr="Arrow: Straight with solid fill">
              <a:extLst>
                <a:ext uri="{FF2B5EF4-FFF2-40B4-BE49-F238E27FC236}">
                  <a16:creationId xmlns:a16="http://schemas.microsoft.com/office/drawing/2014/main" id="{A3514EEB-CED7-4CD6-BAB3-C3FF2743F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740000">
              <a:off x="3835871" y="1837495"/>
              <a:ext cx="3631722" cy="156138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A20FA97-041D-4FFB-A1A5-60FEFCCF455A}"/>
              </a:ext>
            </a:extLst>
          </p:cNvPr>
          <p:cNvSpPr txBox="1"/>
          <p:nvPr/>
        </p:nvSpPr>
        <p:spPr>
          <a:xfrm>
            <a:off x="1992702" y="4968815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>
                <a:cs typeface="Calibri"/>
              </a:rPr>
              <a:t>Box size = 60 Å </a:t>
            </a:r>
          </a:p>
          <a:p>
            <a:pPr>
              <a:buChar char="•"/>
            </a:pPr>
            <a:r>
              <a:rPr lang="en-US">
                <a:cs typeface="Calibri"/>
              </a:rPr>
              <a:t>Temperature = 298 K</a:t>
            </a:r>
          </a:p>
          <a:p>
            <a:pPr>
              <a:buChar char="•"/>
            </a:pPr>
            <a:r>
              <a:rPr lang="en-US">
                <a:cs typeface="Calibri"/>
              </a:rPr>
              <a:t>Pressure = 1 bar</a:t>
            </a:r>
          </a:p>
          <a:p>
            <a:pPr>
              <a:buChar char="•"/>
            </a:pPr>
            <a:r>
              <a:rPr lang="en-US">
                <a:cs typeface="Calibri"/>
              </a:rPr>
              <a:t>Step size = 2 fs</a:t>
            </a:r>
          </a:p>
        </p:txBody>
      </p:sp>
      <p:sp>
        <p:nvSpPr>
          <p:cNvPr id="10" name="Double Brace 9">
            <a:extLst>
              <a:ext uri="{FF2B5EF4-FFF2-40B4-BE49-F238E27FC236}">
                <a16:creationId xmlns:a16="http://schemas.microsoft.com/office/drawing/2014/main" id="{88CFC19C-803C-4091-9FE3-AEFC3FC3E8BE}"/>
              </a:ext>
            </a:extLst>
          </p:cNvPr>
          <p:cNvSpPr/>
          <p:nvPr/>
        </p:nvSpPr>
        <p:spPr>
          <a:xfrm>
            <a:off x="1678291" y="4969355"/>
            <a:ext cx="2616677" cy="1193319"/>
          </a:xfrm>
          <a:prstGeom prst="bracePair">
            <a:avLst/>
          </a:prstGeom>
          <a:ln w="57150"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198879 w 2616677"/>
                      <a:gd name="connsiteY0" fmla="*/ 1193319 h 1193319"/>
                      <a:gd name="connsiteX1" fmla="*/ 99440 w 2616677"/>
                      <a:gd name="connsiteY1" fmla="*/ 1093880 h 1193319"/>
                      <a:gd name="connsiteX2" fmla="*/ 99439 w 2616677"/>
                      <a:gd name="connsiteY2" fmla="*/ 696099 h 1193319"/>
                      <a:gd name="connsiteX3" fmla="*/ 0 w 2616677"/>
                      <a:gd name="connsiteY3" fmla="*/ 596660 h 1193319"/>
                      <a:gd name="connsiteX4" fmla="*/ 99439 w 2616677"/>
                      <a:gd name="connsiteY4" fmla="*/ 497221 h 1193319"/>
                      <a:gd name="connsiteX5" fmla="*/ 99439 w 2616677"/>
                      <a:gd name="connsiteY5" fmla="*/ 99439 h 1193319"/>
                      <a:gd name="connsiteX6" fmla="*/ 198878 w 2616677"/>
                      <a:gd name="connsiteY6" fmla="*/ 0 h 1193319"/>
                      <a:gd name="connsiteX7" fmla="*/ 687040 w 2616677"/>
                      <a:gd name="connsiteY7" fmla="*/ 0 h 1193319"/>
                      <a:gd name="connsiteX8" fmla="*/ 1197392 w 2616677"/>
                      <a:gd name="connsiteY8" fmla="*/ 0 h 1193319"/>
                      <a:gd name="connsiteX9" fmla="*/ 1707744 w 2616677"/>
                      <a:gd name="connsiteY9" fmla="*/ 0 h 1193319"/>
                      <a:gd name="connsiteX10" fmla="*/ 2417798 w 2616677"/>
                      <a:gd name="connsiteY10" fmla="*/ 0 h 1193319"/>
                      <a:gd name="connsiteX11" fmla="*/ 2517237 w 2616677"/>
                      <a:gd name="connsiteY11" fmla="*/ 99439 h 1193319"/>
                      <a:gd name="connsiteX12" fmla="*/ 2517238 w 2616677"/>
                      <a:gd name="connsiteY12" fmla="*/ 497220 h 1193319"/>
                      <a:gd name="connsiteX13" fmla="*/ 2616677 w 2616677"/>
                      <a:gd name="connsiteY13" fmla="*/ 596659 h 1193319"/>
                      <a:gd name="connsiteX14" fmla="*/ 2517238 w 2616677"/>
                      <a:gd name="connsiteY14" fmla="*/ 696098 h 1193319"/>
                      <a:gd name="connsiteX15" fmla="*/ 2517238 w 2616677"/>
                      <a:gd name="connsiteY15" fmla="*/ 1093880 h 1193319"/>
                      <a:gd name="connsiteX16" fmla="*/ 2417799 w 2616677"/>
                      <a:gd name="connsiteY16" fmla="*/ 1193319 h 1193319"/>
                      <a:gd name="connsiteX17" fmla="*/ 1907447 w 2616677"/>
                      <a:gd name="connsiteY17" fmla="*/ 1193319 h 1193319"/>
                      <a:gd name="connsiteX18" fmla="*/ 1419285 w 2616677"/>
                      <a:gd name="connsiteY18" fmla="*/ 1193319 h 1193319"/>
                      <a:gd name="connsiteX19" fmla="*/ 864555 w 2616677"/>
                      <a:gd name="connsiteY19" fmla="*/ 1193319 h 1193319"/>
                      <a:gd name="connsiteX20" fmla="*/ 198879 w 2616677"/>
                      <a:gd name="connsiteY20" fmla="*/ 1193319 h 1193319"/>
                      <a:gd name="connsiteX0" fmla="*/ 198879 w 2616677"/>
                      <a:gd name="connsiteY0" fmla="*/ 1193319 h 1193319"/>
                      <a:gd name="connsiteX1" fmla="*/ 99440 w 2616677"/>
                      <a:gd name="connsiteY1" fmla="*/ 1093880 h 1193319"/>
                      <a:gd name="connsiteX2" fmla="*/ 99439 w 2616677"/>
                      <a:gd name="connsiteY2" fmla="*/ 696099 h 1193319"/>
                      <a:gd name="connsiteX3" fmla="*/ 0 w 2616677"/>
                      <a:gd name="connsiteY3" fmla="*/ 596660 h 1193319"/>
                      <a:gd name="connsiteX4" fmla="*/ 99439 w 2616677"/>
                      <a:gd name="connsiteY4" fmla="*/ 497221 h 1193319"/>
                      <a:gd name="connsiteX5" fmla="*/ 99439 w 2616677"/>
                      <a:gd name="connsiteY5" fmla="*/ 99439 h 1193319"/>
                      <a:gd name="connsiteX6" fmla="*/ 198878 w 2616677"/>
                      <a:gd name="connsiteY6" fmla="*/ 0 h 1193319"/>
                      <a:gd name="connsiteX7" fmla="*/ 2417798 w 2616677"/>
                      <a:gd name="connsiteY7" fmla="*/ 0 h 1193319"/>
                      <a:gd name="connsiteX8" fmla="*/ 2517237 w 2616677"/>
                      <a:gd name="connsiteY8" fmla="*/ 99439 h 1193319"/>
                      <a:gd name="connsiteX9" fmla="*/ 2517238 w 2616677"/>
                      <a:gd name="connsiteY9" fmla="*/ 497220 h 1193319"/>
                      <a:gd name="connsiteX10" fmla="*/ 2616677 w 2616677"/>
                      <a:gd name="connsiteY10" fmla="*/ 596659 h 1193319"/>
                      <a:gd name="connsiteX11" fmla="*/ 2517238 w 2616677"/>
                      <a:gd name="connsiteY11" fmla="*/ 696098 h 1193319"/>
                      <a:gd name="connsiteX12" fmla="*/ 2517238 w 2616677"/>
                      <a:gd name="connsiteY12" fmla="*/ 1093880 h 1193319"/>
                      <a:gd name="connsiteX13" fmla="*/ 2417799 w 2616677"/>
                      <a:gd name="connsiteY13" fmla="*/ 1193319 h 1193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616677" h="1193319" stroke="0" extrusionOk="0">
                        <a:moveTo>
                          <a:pt x="198879" y="1193319"/>
                        </a:moveTo>
                        <a:cubicBezTo>
                          <a:pt x="141600" y="1185910"/>
                          <a:pt x="84279" y="1150104"/>
                          <a:pt x="99440" y="1093880"/>
                        </a:cubicBezTo>
                        <a:cubicBezTo>
                          <a:pt x="91815" y="971908"/>
                          <a:pt x="72567" y="800447"/>
                          <a:pt x="99439" y="696099"/>
                        </a:cubicBezTo>
                        <a:cubicBezTo>
                          <a:pt x="101647" y="644912"/>
                          <a:pt x="60144" y="598068"/>
                          <a:pt x="0" y="596660"/>
                        </a:cubicBezTo>
                        <a:cubicBezTo>
                          <a:pt x="51982" y="598698"/>
                          <a:pt x="88193" y="542021"/>
                          <a:pt x="99439" y="497221"/>
                        </a:cubicBezTo>
                        <a:cubicBezTo>
                          <a:pt x="82719" y="306346"/>
                          <a:pt x="129346" y="236040"/>
                          <a:pt x="99439" y="99439"/>
                        </a:cubicBezTo>
                        <a:cubicBezTo>
                          <a:pt x="96994" y="48050"/>
                          <a:pt x="144949" y="3630"/>
                          <a:pt x="198878" y="0"/>
                        </a:cubicBezTo>
                        <a:cubicBezTo>
                          <a:pt x="420022" y="-45552"/>
                          <a:pt x="465103" y="30697"/>
                          <a:pt x="687040" y="0"/>
                        </a:cubicBezTo>
                        <a:cubicBezTo>
                          <a:pt x="908977" y="-30697"/>
                          <a:pt x="1061169" y="5769"/>
                          <a:pt x="1197392" y="0"/>
                        </a:cubicBezTo>
                        <a:cubicBezTo>
                          <a:pt x="1333615" y="-5769"/>
                          <a:pt x="1516846" y="38234"/>
                          <a:pt x="1707744" y="0"/>
                        </a:cubicBezTo>
                        <a:cubicBezTo>
                          <a:pt x="1898642" y="-38234"/>
                          <a:pt x="2219624" y="1021"/>
                          <a:pt x="2417798" y="0"/>
                        </a:cubicBezTo>
                        <a:cubicBezTo>
                          <a:pt x="2473031" y="1437"/>
                          <a:pt x="2527187" y="43469"/>
                          <a:pt x="2517237" y="99439"/>
                        </a:cubicBezTo>
                        <a:cubicBezTo>
                          <a:pt x="2488537" y="214742"/>
                          <a:pt x="2525926" y="386639"/>
                          <a:pt x="2517238" y="497220"/>
                        </a:cubicBezTo>
                        <a:cubicBezTo>
                          <a:pt x="2522057" y="562484"/>
                          <a:pt x="2568042" y="592864"/>
                          <a:pt x="2616677" y="596659"/>
                        </a:cubicBezTo>
                        <a:cubicBezTo>
                          <a:pt x="2566643" y="586803"/>
                          <a:pt x="2518441" y="642362"/>
                          <a:pt x="2517238" y="696098"/>
                        </a:cubicBezTo>
                        <a:cubicBezTo>
                          <a:pt x="2552662" y="851930"/>
                          <a:pt x="2513131" y="993181"/>
                          <a:pt x="2517238" y="1093880"/>
                        </a:cubicBezTo>
                        <a:cubicBezTo>
                          <a:pt x="2522837" y="1140034"/>
                          <a:pt x="2468508" y="1203105"/>
                          <a:pt x="2417799" y="1193319"/>
                        </a:cubicBezTo>
                        <a:cubicBezTo>
                          <a:pt x="2280044" y="1221311"/>
                          <a:pt x="2033046" y="1132746"/>
                          <a:pt x="1907447" y="1193319"/>
                        </a:cubicBezTo>
                        <a:cubicBezTo>
                          <a:pt x="1781848" y="1253892"/>
                          <a:pt x="1651722" y="1147147"/>
                          <a:pt x="1419285" y="1193319"/>
                        </a:cubicBezTo>
                        <a:cubicBezTo>
                          <a:pt x="1186848" y="1239491"/>
                          <a:pt x="1076803" y="1129558"/>
                          <a:pt x="864555" y="1193319"/>
                        </a:cubicBezTo>
                        <a:cubicBezTo>
                          <a:pt x="652307" y="1257080"/>
                          <a:pt x="447243" y="1184534"/>
                          <a:pt x="198879" y="1193319"/>
                        </a:cubicBezTo>
                        <a:close/>
                      </a:path>
                      <a:path w="2616677" h="1193319" fill="none" extrusionOk="0">
                        <a:moveTo>
                          <a:pt x="198879" y="1193319"/>
                        </a:moveTo>
                        <a:cubicBezTo>
                          <a:pt x="136116" y="1192502"/>
                          <a:pt x="85096" y="1152856"/>
                          <a:pt x="99440" y="1093880"/>
                        </a:cubicBezTo>
                        <a:cubicBezTo>
                          <a:pt x="85164" y="940477"/>
                          <a:pt x="90208" y="836663"/>
                          <a:pt x="99439" y="696099"/>
                        </a:cubicBezTo>
                        <a:cubicBezTo>
                          <a:pt x="100267" y="646561"/>
                          <a:pt x="52241" y="594093"/>
                          <a:pt x="0" y="596660"/>
                        </a:cubicBezTo>
                        <a:cubicBezTo>
                          <a:pt x="58028" y="586756"/>
                          <a:pt x="101705" y="553295"/>
                          <a:pt x="99439" y="497221"/>
                        </a:cubicBezTo>
                        <a:cubicBezTo>
                          <a:pt x="60239" y="310215"/>
                          <a:pt x="129449" y="217218"/>
                          <a:pt x="99439" y="99439"/>
                        </a:cubicBezTo>
                        <a:cubicBezTo>
                          <a:pt x="108927" y="53869"/>
                          <a:pt x="148522" y="-8010"/>
                          <a:pt x="198878" y="0"/>
                        </a:cubicBezTo>
                        <a:moveTo>
                          <a:pt x="2417798" y="0"/>
                        </a:moveTo>
                        <a:cubicBezTo>
                          <a:pt x="2461421" y="-24"/>
                          <a:pt x="2521546" y="34626"/>
                          <a:pt x="2517237" y="99439"/>
                        </a:cubicBezTo>
                        <a:cubicBezTo>
                          <a:pt x="2504156" y="238128"/>
                          <a:pt x="2534190" y="395439"/>
                          <a:pt x="2517238" y="497220"/>
                        </a:cubicBezTo>
                        <a:cubicBezTo>
                          <a:pt x="2522764" y="542433"/>
                          <a:pt x="2553811" y="605008"/>
                          <a:pt x="2616677" y="596659"/>
                        </a:cubicBezTo>
                        <a:cubicBezTo>
                          <a:pt x="2576647" y="603198"/>
                          <a:pt x="2513676" y="651639"/>
                          <a:pt x="2517238" y="696098"/>
                        </a:cubicBezTo>
                        <a:cubicBezTo>
                          <a:pt x="2557015" y="809982"/>
                          <a:pt x="2488632" y="961742"/>
                          <a:pt x="2517238" y="1093880"/>
                        </a:cubicBezTo>
                        <a:cubicBezTo>
                          <a:pt x="2513447" y="1137169"/>
                          <a:pt x="2474884" y="1198432"/>
                          <a:pt x="2417799" y="119331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569171-167B-4E80-9C05-96A2BA75FFFB}"/>
              </a:ext>
            </a:extLst>
          </p:cNvPr>
          <p:cNvCxnSpPr/>
          <p:nvPr/>
        </p:nvCxnSpPr>
        <p:spPr>
          <a:xfrm flipV="1">
            <a:off x="4529048" y="5565656"/>
            <a:ext cx="1043796" cy="57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66EC5A-77FB-4AD5-879A-52E9D2BC9767}"/>
              </a:ext>
            </a:extLst>
          </p:cNvPr>
          <p:cNvSpPr txBox="1"/>
          <p:nvPr/>
        </p:nvSpPr>
        <p:spPr>
          <a:xfrm>
            <a:off x="5353410" y="5267146"/>
            <a:ext cx="15498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cs typeface="Calibri"/>
              </a:rPr>
              <a:t>NPT simulation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6E6D1B-0994-4E62-9D0E-2E2A00E70282}"/>
              </a:ext>
            </a:extLst>
          </p:cNvPr>
          <p:cNvSpPr txBox="1"/>
          <p:nvPr/>
        </p:nvSpPr>
        <p:spPr>
          <a:xfrm>
            <a:off x="4590511" y="5151228"/>
            <a:ext cx="11185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Calibri"/>
              </a:rPr>
              <a:t>100 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3A9FB4-97BD-45FF-9F0E-C21FE82CBE1B}"/>
              </a:ext>
            </a:extLst>
          </p:cNvPr>
          <p:cNvCxnSpPr>
            <a:cxnSpLocks/>
          </p:cNvCxnSpPr>
          <p:nvPr/>
        </p:nvCxnSpPr>
        <p:spPr>
          <a:xfrm flipV="1">
            <a:off x="6700028" y="5551278"/>
            <a:ext cx="1043796" cy="57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14C86D-D102-4480-B438-3026741A02E0}"/>
              </a:ext>
            </a:extLst>
          </p:cNvPr>
          <p:cNvSpPr txBox="1"/>
          <p:nvPr/>
        </p:nvSpPr>
        <p:spPr>
          <a:xfrm>
            <a:off x="7810141" y="4992179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Calibri"/>
              </a:rPr>
              <a:t>This helps to explore several configuration that the system can explore at the particular condition i.e. temperature and pressure. </a:t>
            </a:r>
          </a:p>
        </p:txBody>
      </p:sp>
    </p:spTree>
    <p:extLst>
      <p:ext uri="{BB962C8B-B14F-4D97-AF65-F5344CB8AC3E}">
        <p14:creationId xmlns:p14="http://schemas.microsoft.com/office/powerpoint/2010/main" val="1847059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20BA58-286C-49D8-82D6-26C6B2F29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15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C1612-D944-4215-A257-0BE692A227F6}"/>
              </a:ext>
            </a:extLst>
          </p:cNvPr>
          <p:cNvSpPr/>
          <p:nvPr/>
        </p:nvSpPr>
        <p:spPr>
          <a:xfrm>
            <a:off x="2875" y="-4314"/>
            <a:ext cx="12191998" cy="733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 b="1">
                <a:cs typeface="Calibri"/>
              </a:rPr>
              <a:t>Simulating absorption spectra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8B6B7E-1D53-491E-9ED8-862A027A6A02}"/>
              </a:ext>
            </a:extLst>
          </p:cNvPr>
          <p:cNvSpPr txBox="1"/>
          <p:nvPr/>
        </p:nvSpPr>
        <p:spPr>
          <a:xfrm>
            <a:off x="425569" y="2193985"/>
            <a:ext cx="518735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From the MD trajectory we choose structures which have a, b, c values within the range of  ∓0.2 from the QM/MM optimized a, b, c values.</a:t>
            </a:r>
          </a:p>
          <a:p>
            <a:pPr marL="285750" indent="-285750">
              <a:buFont typeface="Arial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On these structures we performed LR-TDDFT with CAM-B3LYP-D3BJ/cc-pvdz.  The overall spectrum was obtained as an average of all the individual spectra.</a:t>
            </a:r>
          </a:p>
          <a:p>
            <a:pPr marL="285750" indent="-285750">
              <a:buFont typeface="Arial"/>
              <a:buChar char="•"/>
            </a:pPr>
            <a:endParaRPr lang="en-GB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Now we can see S</a:t>
            </a:r>
            <a:r>
              <a:rPr lang="en-GB" baseline="-25000">
                <a:ea typeface="+mn-lt"/>
                <a:cs typeface="+mn-lt"/>
              </a:rPr>
              <a:t>1</a:t>
            </a:r>
            <a:r>
              <a:rPr lang="en-GB">
                <a:ea typeface="+mn-lt"/>
                <a:cs typeface="+mn-lt"/>
              </a:rPr>
              <a:t> has some oscillator strength. So it is no longer a dark state. </a:t>
            </a:r>
          </a:p>
          <a:p>
            <a:pPr marL="285750" indent="-285750">
              <a:buFont typeface="Arial"/>
              <a:buChar char="•"/>
            </a:pPr>
            <a:endParaRPr lang="en-GB">
              <a:ea typeface="+mn-lt"/>
              <a:cs typeface="+mn-lt"/>
            </a:endParaRPr>
          </a:p>
        </p:txBody>
      </p:sp>
      <p:pic>
        <p:nvPicPr>
          <p:cNvPr id="3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E2336CC-52FB-47B0-AE55-EC204187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947" y="1451393"/>
            <a:ext cx="6165009" cy="4659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40FFBF1F-BF40-42D7-A7E7-E5658C964B5D}"/>
              </a:ext>
            </a:extLst>
          </p:cNvPr>
          <p:cNvSpPr/>
          <p:nvPr/>
        </p:nvSpPr>
        <p:spPr>
          <a:xfrm>
            <a:off x="9519910" y="4334399"/>
            <a:ext cx="86265" cy="9776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06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19A64D-F732-4B7D-994B-320D3EDB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16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1E7F28-DF9F-45BB-ADF6-1C0C120B78A1}"/>
              </a:ext>
            </a:extLst>
          </p:cNvPr>
          <p:cNvSpPr/>
          <p:nvPr/>
        </p:nvSpPr>
        <p:spPr>
          <a:xfrm>
            <a:off x="2875" y="-4314"/>
            <a:ext cx="12191998" cy="733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 b="1">
                <a:cs typeface="Calibri"/>
              </a:rPr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23ED1A-52AE-4D70-A2D0-2F0060AD421E}"/>
              </a:ext>
            </a:extLst>
          </p:cNvPr>
          <p:cNvSpPr txBox="1"/>
          <p:nvPr/>
        </p:nvSpPr>
        <p:spPr>
          <a:xfrm>
            <a:off x="626853" y="1733909"/>
            <a:ext cx="1125459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GB" dirty="0">
                <a:cs typeface="Calibri"/>
              </a:rPr>
              <a:t>Our theoretical results are in well agreement with experimental results.</a:t>
            </a:r>
          </a:p>
          <a:p>
            <a:pPr marL="342900" indent="-342900">
              <a:buAutoNum type="arabicPeriod"/>
            </a:pPr>
            <a:endParaRPr lang="en-GB">
              <a:cs typeface="Calibri"/>
            </a:endParaRPr>
          </a:p>
          <a:p>
            <a:pPr marL="342900" indent="-342900">
              <a:buAutoNum type="arabicPeriod"/>
            </a:pPr>
            <a:r>
              <a:rPr lang="en-GB" dirty="0">
                <a:cs typeface="Calibri"/>
              </a:rPr>
              <a:t>The PEC we computed clearly shows that in the S</a:t>
            </a:r>
            <a:r>
              <a:rPr lang="en-GB" baseline="-25000" dirty="0">
                <a:cs typeface="Calibri"/>
              </a:rPr>
              <a:t>1</a:t>
            </a:r>
            <a:r>
              <a:rPr lang="en-GB" dirty="0">
                <a:cs typeface="Calibri"/>
              </a:rPr>
              <a:t> state, there is a finite barrier between NL and AL type excimer. </a:t>
            </a:r>
            <a:r>
              <a:rPr lang="en-GB">
                <a:cs typeface="Calibri"/>
              </a:rPr>
              <a:t>Time-resolved</a:t>
            </a:r>
            <a:r>
              <a:rPr lang="en-GB">
                <a:ea typeface="+mn-lt"/>
                <a:cs typeface="+mn-lt"/>
              </a:rPr>
              <a:t> area normalized emission spectra (TRANES)</a:t>
            </a:r>
            <a:r>
              <a:rPr lang="en-GB">
                <a:cs typeface="Calibri"/>
              </a:rPr>
              <a:t> also shows that the excimer formation is a two-step process that involves a </a:t>
            </a:r>
            <a:r>
              <a:rPr lang="en-GB" dirty="0">
                <a:cs typeface="Calibri"/>
              </a:rPr>
              <a:t>barrier.</a:t>
            </a:r>
          </a:p>
          <a:p>
            <a:pPr marL="342900" indent="-342900">
              <a:buAutoNum type="arabicPeriod"/>
            </a:pPr>
            <a:endParaRPr lang="en-GB">
              <a:cs typeface="Calibri"/>
            </a:endParaRPr>
          </a:p>
          <a:p>
            <a:pPr marL="342900" indent="-342900">
              <a:buAutoNum type="arabicPeriod"/>
            </a:pPr>
            <a:r>
              <a:rPr lang="en-GB" dirty="0">
                <a:cs typeface="Calibri"/>
              </a:rPr>
              <a:t>The excimers have a strong  charge transfer character which leads to the red shift in the emission spectra.</a:t>
            </a:r>
          </a:p>
          <a:p>
            <a:pPr marL="342900" indent="-342900">
              <a:buAutoNum type="arabicPeriod"/>
            </a:pPr>
            <a:endParaRPr lang="en-GB">
              <a:cs typeface="Calibri"/>
            </a:endParaRPr>
          </a:p>
          <a:p>
            <a:pPr marL="342900" indent="-342900">
              <a:buAutoNum type="arabicPeriod"/>
            </a:pPr>
            <a:r>
              <a:rPr lang="en-GB" dirty="0">
                <a:cs typeface="Calibri"/>
              </a:rPr>
              <a:t>Currently we are  trying to find important optimized geometries in excited state.  Along with this , we are also trying to find how the NL excimer converted to AL excimer.</a:t>
            </a:r>
          </a:p>
          <a:p>
            <a:pPr marL="342900" indent="-342900">
              <a:buAutoNum type="arabicPeriod"/>
            </a:pPr>
            <a:endParaRPr lang="en-GB">
              <a:cs typeface="Calibri"/>
            </a:endParaRPr>
          </a:p>
          <a:p>
            <a:pPr marL="342900" indent="-342900">
              <a:buAutoNum type="arabicPeriod"/>
            </a:pP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044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A49FCB-0764-461F-ACBC-E9A1DB77631F}"/>
              </a:ext>
            </a:extLst>
          </p:cNvPr>
          <p:cNvSpPr txBox="1"/>
          <p:nvPr/>
        </p:nvSpPr>
        <p:spPr>
          <a:xfrm>
            <a:off x="4724400" y="5371382"/>
            <a:ext cx="330391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b="1">
                <a:cs typeface="Calibri"/>
              </a:rPr>
              <a:t>Thank You!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6F26F-5CEC-45FF-8675-B7F84BD13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17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56D93C-A103-4EAF-8F07-7D4BDFED5BEC}"/>
              </a:ext>
            </a:extLst>
          </p:cNvPr>
          <p:cNvSpPr/>
          <p:nvPr/>
        </p:nvSpPr>
        <p:spPr>
          <a:xfrm>
            <a:off x="2875" y="-4314"/>
            <a:ext cx="12191998" cy="733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 b="1">
                <a:latin typeface="Calibri"/>
                <a:ea typeface="+mn-lt"/>
                <a:cs typeface="+mn-lt"/>
              </a:rPr>
              <a:t>Acknowledgement</a:t>
            </a:r>
            <a:endParaRPr lang="en-US" b="1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B7A3A-4300-4C88-A95A-9627C23F7528}"/>
              </a:ext>
            </a:extLst>
          </p:cNvPr>
          <p:cNvSpPr txBox="1"/>
          <p:nvPr/>
        </p:nvSpPr>
        <p:spPr>
          <a:xfrm>
            <a:off x="1072551" y="1245078"/>
            <a:ext cx="1073701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cs typeface="Calibri"/>
              </a:rPr>
              <a:t>In the first place I would like to thank my supervisor </a:t>
            </a:r>
            <a:r>
              <a:rPr lang="en-GB" err="1">
                <a:cs typeface="Calibri"/>
              </a:rPr>
              <a:t>Dr.</a:t>
            </a:r>
            <a:r>
              <a:rPr lang="en-GB">
                <a:cs typeface="Calibri"/>
              </a:rPr>
              <a:t> Varadharajan Srinivasan for his constant support and motivation.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cs typeface="Calibri"/>
              </a:rPr>
              <a:t>I would like to thank  my parents and teachers.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cs typeface="Calibri"/>
              </a:rPr>
              <a:t>IISER Bhopal.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cs typeface="Calibri"/>
              </a:rPr>
              <a:t>HPC facility and </a:t>
            </a:r>
            <a:r>
              <a:rPr lang="en-GB" err="1">
                <a:cs typeface="Calibri"/>
              </a:rPr>
              <a:t>Aryabhatta</a:t>
            </a:r>
            <a:r>
              <a:rPr lang="en-GB">
                <a:cs typeface="Calibri"/>
              </a:rPr>
              <a:t> 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cs typeface="Calibri"/>
              </a:rPr>
              <a:t>Thanks to my committee members for their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cs typeface="Calibri"/>
              </a:rPr>
              <a:t>Thanks to AITG lab members especially Satyajit da, Deepti di, Elious and Rashid for helping me with discussions.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004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DD0AB3-544A-416A-9994-6EBCFF55C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18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15A61-942F-408A-B9DA-BE4573C71C66}"/>
              </a:ext>
            </a:extLst>
          </p:cNvPr>
          <p:cNvSpPr txBox="1"/>
          <p:nvPr/>
        </p:nvSpPr>
        <p:spPr>
          <a:xfrm>
            <a:off x="5213230" y="2725947"/>
            <a:ext cx="362021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>
                <a:cs typeface="Calibri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745225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AFB09C-0EF9-49AB-A053-61BE6451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19</a:t>
            </a:fld>
            <a:endParaRPr lang="en-GB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0F5066-2912-4553-B55F-1A8B5E7A2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266204"/>
              </p:ext>
            </p:extLst>
          </p:nvPr>
        </p:nvGraphicFramePr>
        <p:xfrm>
          <a:off x="1032900" y="1316104"/>
          <a:ext cx="10459832" cy="2112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367">
                  <a:extLst>
                    <a:ext uri="{9D8B030D-6E8A-4147-A177-3AD203B41FA5}">
                      <a16:colId xmlns:a16="http://schemas.microsoft.com/office/drawing/2014/main" val="322550066"/>
                    </a:ext>
                  </a:extLst>
                </a:gridCol>
                <a:gridCol w="2091367">
                  <a:extLst>
                    <a:ext uri="{9D8B030D-6E8A-4147-A177-3AD203B41FA5}">
                      <a16:colId xmlns:a16="http://schemas.microsoft.com/office/drawing/2014/main" val="2836759478"/>
                    </a:ext>
                  </a:extLst>
                </a:gridCol>
                <a:gridCol w="2091367">
                  <a:extLst>
                    <a:ext uri="{9D8B030D-6E8A-4147-A177-3AD203B41FA5}">
                      <a16:colId xmlns:a16="http://schemas.microsoft.com/office/drawing/2014/main" val="2304823501"/>
                    </a:ext>
                  </a:extLst>
                </a:gridCol>
                <a:gridCol w="2091367">
                  <a:extLst>
                    <a:ext uri="{9D8B030D-6E8A-4147-A177-3AD203B41FA5}">
                      <a16:colId xmlns:a16="http://schemas.microsoft.com/office/drawing/2014/main" val="587021"/>
                    </a:ext>
                  </a:extLst>
                </a:gridCol>
                <a:gridCol w="2094364">
                  <a:extLst>
                    <a:ext uri="{9D8B030D-6E8A-4147-A177-3AD203B41FA5}">
                      <a16:colId xmlns:a16="http://schemas.microsoft.com/office/drawing/2014/main" val="1158469421"/>
                    </a:ext>
                  </a:extLst>
                </a:gridCol>
              </a:tblGrid>
              <a:tr h="782319">
                <a:tc>
                  <a:txBody>
                    <a:bodyPr/>
                    <a:lstStyle/>
                    <a:p>
                      <a:pPr rtl="0" fontAlgn="base"/>
                      <a:r>
                        <a:rPr lang="en-IN">
                          <a:effectLst/>
                        </a:rPr>
                        <a:t>Distanc along (ang)​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N">
                          <a:effectLst/>
                        </a:rPr>
                        <a:t>Md-avg​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N">
                          <a:effectLst/>
                        </a:rPr>
                        <a:t>b3lyp-D2​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N">
                          <a:effectLst/>
                        </a:rPr>
                        <a:t>camb3lyp-D2​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N">
                          <a:effectLst/>
                        </a:rPr>
                        <a:t>camb3lyp-D3​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651030"/>
                  </a:ext>
                </a:extLst>
              </a:tr>
              <a:tr h="443315">
                <a:tc>
                  <a:txBody>
                    <a:bodyPr/>
                    <a:lstStyle/>
                    <a:p>
                      <a:pPr rtl="0" fontAlgn="base"/>
                      <a:r>
                        <a:rPr lang="en-IN">
                          <a:effectLst/>
                        </a:rPr>
                        <a:t>a-axis​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N">
                          <a:effectLst/>
                        </a:rPr>
                        <a:t>3.464 Å​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N">
                          <a:effectLst/>
                        </a:rPr>
                        <a:t>3.342 Å​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N">
                          <a:effectLst/>
                        </a:rPr>
                        <a:t>3.193 Å​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N">
                          <a:effectLst/>
                        </a:rPr>
                        <a:t>3.544 Å​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024694"/>
                  </a:ext>
                </a:extLst>
              </a:tr>
              <a:tr h="443315">
                <a:tc>
                  <a:txBody>
                    <a:bodyPr/>
                    <a:lstStyle/>
                    <a:p>
                      <a:pPr rtl="0" fontAlgn="base"/>
                      <a:r>
                        <a:rPr lang="en-IN">
                          <a:effectLst/>
                        </a:rPr>
                        <a:t>b-axis​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N">
                          <a:effectLst/>
                        </a:rPr>
                        <a:t>0.449 Å​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N">
                          <a:effectLst/>
                        </a:rPr>
                        <a:t>0.910 Å​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N">
                          <a:effectLst/>
                        </a:rPr>
                        <a:t>0.859 Å​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N">
                          <a:effectLst/>
                        </a:rPr>
                        <a:t>1.003 Å​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509620"/>
                  </a:ext>
                </a:extLst>
              </a:tr>
              <a:tr h="443315">
                <a:tc>
                  <a:txBody>
                    <a:bodyPr/>
                    <a:lstStyle/>
                    <a:p>
                      <a:pPr rtl="0" fontAlgn="base"/>
                      <a:r>
                        <a:rPr lang="en-IN">
                          <a:effectLst/>
                        </a:rPr>
                        <a:t>c-axis​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N">
                          <a:effectLst/>
                        </a:rPr>
                        <a:t>1.615 Å​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N">
                          <a:effectLst/>
                        </a:rPr>
                        <a:t>1.686 Å​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N">
                          <a:effectLst/>
                        </a:rPr>
                        <a:t>1.477 Å​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IN">
                          <a:effectLst/>
                        </a:rPr>
                        <a:t>2.089 Å​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65758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30EB0E6-D79D-4DF4-B4C6-9FE9B1E2BCEB}"/>
              </a:ext>
            </a:extLst>
          </p:cNvPr>
          <p:cNvSpPr/>
          <p:nvPr/>
        </p:nvSpPr>
        <p:spPr>
          <a:xfrm>
            <a:off x="-53746" y="-941"/>
            <a:ext cx="12249510" cy="898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cs typeface="Calibri"/>
              </a:rPr>
              <a:t>Optimized structure and spectra</a:t>
            </a:r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34019371-81AE-470F-A7A1-AD96F656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47" y="3978215"/>
            <a:ext cx="7890293" cy="238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94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154008-DD07-44CC-B2BF-3C896785E52E}"/>
              </a:ext>
            </a:extLst>
          </p:cNvPr>
          <p:cNvSpPr/>
          <p:nvPr/>
        </p:nvSpPr>
        <p:spPr>
          <a:xfrm>
            <a:off x="1384" y="4011"/>
            <a:ext cx="12184999" cy="447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 b="1">
                <a:cs typeface="Calibri"/>
              </a:rPr>
              <a:t>Photochemistry – an overview 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FD5F31-717C-44E8-BDF7-8FF77AA6C19D}"/>
              </a:ext>
            </a:extLst>
          </p:cNvPr>
          <p:cNvGrpSpPr/>
          <p:nvPr/>
        </p:nvGrpSpPr>
        <p:grpSpPr>
          <a:xfrm>
            <a:off x="132741" y="625565"/>
            <a:ext cx="2713966" cy="2692156"/>
            <a:chOff x="132741" y="625565"/>
            <a:chExt cx="2713966" cy="2692156"/>
          </a:xfrm>
        </p:grpSpPr>
        <p:pic>
          <p:nvPicPr>
            <p:cNvPr id="4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D4AE6FDF-28D3-4CC3-BE65-C35201A04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180" y="625565"/>
              <a:ext cx="2406461" cy="22577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B71EBE-8034-4EBE-A22A-E12EF2816A5A}"/>
                </a:ext>
              </a:extLst>
            </p:cNvPr>
            <p:cNvSpPr txBox="1"/>
            <p:nvPr/>
          </p:nvSpPr>
          <p:spPr>
            <a:xfrm>
              <a:off x="132741" y="2948389"/>
              <a:ext cx="271396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</a:rPr>
                <a:t>5. Photoisomerization</a:t>
              </a:r>
              <a:endParaRPr lang="en-GB">
                <a:solidFill>
                  <a:srgbClr val="FF0000"/>
                </a:solidFill>
                <a:cs typeface="Calibri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FE3BF3-6F5D-4998-98D4-133207CB67F5}"/>
              </a:ext>
            </a:extLst>
          </p:cNvPr>
          <p:cNvGrpSpPr/>
          <p:nvPr/>
        </p:nvGrpSpPr>
        <p:grpSpPr>
          <a:xfrm>
            <a:off x="9129475" y="504195"/>
            <a:ext cx="2801155" cy="2976972"/>
            <a:chOff x="9129475" y="504195"/>
            <a:chExt cx="2801155" cy="2976972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EE07F62B-B595-4554-A2AA-42D929D73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9475" y="504195"/>
              <a:ext cx="2801155" cy="25624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FAD37B-0B55-434A-B253-CDC6CE58940C}"/>
                </a:ext>
              </a:extLst>
            </p:cNvPr>
            <p:cNvSpPr txBox="1"/>
            <p:nvPr/>
          </p:nvSpPr>
          <p:spPr>
            <a:xfrm>
              <a:off x="9515178" y="3115714"/>
              <a:ext cx="2128718" cy="3654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</a:rPr>
                <a:t>2. Excimer formation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D906708-1F63-4CB3-9CC4-06C09F333E43}"/>
              </a:ext>
            </a:extLst>
          </p:cNvPr>
          <p:cNvSpPr txBox="1"/>
          <p:nvPr/>
        </p:nvSpPr>
        <p:spPr>
          <a:xfrm>
            <a:off x="4766485" y="5397414"/>
            <a:ext cx="408754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cs typeface="Calibri"/>
              </a:rPr>
              <a:t>1. </a:t>
            </a:r>
            <a:r>
              <a:rPr lang="en-GB" sz="1200" i="1" dirty="0">
                <a:solidFill>
                  <a:srgbClr val="FF0000"/>
                </a:solidFill>
                <a:ea typeface="+mn-lt"/>
                <a:cs typeface="+mn-lt"/>
              </a:rPr>
              <a:t>S. Mai, L. González, </a:t>
            </a:r>
            <a:r>
              <a:rPr lang="en-GB" sz="1200" i="1" dirty="0" err="1">
                <a:solidFill>
                  <a:srgbClr val="FF0000"/>
                </a:solidFill>
                <a:ea typeface="+mn-lt"/>
                <a:cs typeface="+mn-lt"/>
              </a:rPr>
              <a:t>Angew</a:t>
            </a:r>
            <a:r>
              <a:rPr lang="en-GB" sz="1200" i="1" dirty="0">
                <a:solidFill>
                  <a:srgbClr val="FF0000"/>
                </a:solidFill>
                <a:ea typeface="+mn-lt"/>
                <a:cs typeface="+mn-lt"/>
              </a:rPr>
              <a:t>. Chem. Int. Ed. </a:t>
            </a:r>
            <a:r>
              <a:rPr lang="en-GB" sz="1200" b="1" i="1" dirty="0">
                <a:solidFill>
                  <a:srgbClr val="FF0000"/>
                </a:solidFill>
                <a:ea typeface="+mn-lt"/>
                <a:cs typeface="+mn-lt"/>
              </a:rPr>
              <a:t>2020</a:t>
            </a:r>
            <a:r>
              <a:rPr lang="en-GB" sz="1200" i="1" dirty="0">
                <a:solidFill>
                  <a:srgbClr val="FF0000"/>
                </a:solidFill>
                <a:ea typeface="+mn-lt"/>
                <a:cs typeface="+mn-lt"/>
              </a:rPr>
              <a:t>, 59, 16832.</a:t>
            </a:r>
            <a:endParaRPr lang="en-GB" sz="1200" dirty="0">
              <a:solidFill>
                <a:srgbClr val="FF0000"/>
              </a:solidFill>
              <a:cs typeface="Calibri"/>
            </a:endParaRPr>
          </a:p>
          <a:p>
            <a:r>
              <a:rPr lang="en-GB" sz="1200" dirty="0">
                <a:solidFill>
                  <a:srgbClr val="FF0000"/>
                </a:solidFill>
                <a:cs typeface="Calibri"/>
              </a:rPr>
              <a:t>2.</a:t>
            </a:r>
            <a:r>
              <a:rPr lang="en-GB" sz="1200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GB" sz="1200" i="1" dirty="0">
                <a:solidFill>
                  <a:srgbClr val="FF0000"/>
                </a:solidFill>
                <a:ea typeface="+mn-lt"/>
                <a:cs typeface="+mn-lt"/>
              </a:rPr>
              <a:t>Phys. Chem. Chem. Phys.</a:t>
            </a:r>
            <a:r>
              <a:rPr lang="en-GB" sz="1200" dirty="0">
                <a:solidFill>
                  <a:srgbClr val="FF0000"/>
                </a:solidFill>
                <a:ea typeface="+mn-lt"/>
                <a:cs typeface="+mn-lt"/>
              </a:rPr>
              <a:t>, 2017,19, 25002-25015 </a:t>
            </a:r>
            <a:endParaRPr lang="en-GB" sz="1200" dirty="0">
              <a:solidFill>
                <a:srgbClr val="FF0000"/>
              </a:solidFill>
              <a:cs typeface="Calibri"/>
            </a:endParaRPr>
          </a:p>
          <a:p>
            <a:r>
              <a:rPr lang="en-GB" sz="1200" dirty="0">
                <a:solidFill>
                  <a:srgbClr val="FF0000"/>
                </a:solidFill>
                <a:cs typeface="Calibri"/>
              </a:rPr>
              <a:t>3. </a:t>
            </a:r>
            <a:r>
              <a:rPr lang="en-GB" sz="1200" i="1" dirty="0">
                <a:solidFill>
                  <a:srgbClr val="FF0000"/>
                </a:solidFill>
                <a:cs typeface="Calibri"/>
              </a:rPr>
              <a:t>J. Phys. Chem. A</a:t>
            </a:r>
            <a:r>
              <a:rPr lang="en-GB" sz="1200" dirty="0">
                <a:solidFill>
                  <a:srgbClr val="FF0000"/>
                </a:solidFill>
                <a:cs typeface="Calibri"/>
              </a:rPr>
              <a:t> 2020, 124, 44, 9133–9140)</a:t>
            </a:r>
            <a:endParaRPr lang="en-GB" sz="1200" dirty="0">
              <a:solidFill>
                <a:srgbClr val="FF0000"/>
              </a:solidFill>
              <a:ea typeface="+mn-lt"/>
              <a:cs typeface="+mn-lt"/>
            </a:endParaRPr>
          </a:p>
          <a:p>
            <a:r>
              <a:rPr lang="en-GB" sz="1200" dirty="0">
                <a:solidFill>
                  <a:srgbClr val="FF0000"/>
                </a:solidFill>
                <a:cs typeface="Calibri"/>
              </a:rPr>
              <a:t>4. </a:t>
            </a:r>
            <a:r>
              <a:rPr lang="en-GB" sz="1200" i="1" dirty="0">
                <a:solidFill>
                  <a:srgbClr val="FF0000"/>
                </a:solidFill>
                <a:ea typeface="+mn-lt"/>
                <a:cs typeface="+mn-lt"/>
              </a:rPr>
              <a:t>J. Phys. Chem. B</a:t>
            </a:r>
            <a:r>
              <a:rPr lang="en-GB" sz="1200" dirty="0">
                <a:solidFill>
                  <a:srgbClr val="FF0000"/>
                </a:solidFill>
                <a:ea typeface="+mn-lt"/>
                <a:cs typeface="+mn-lt"/>
              </a:rPr>
              <a:t> 2018, 122, 1, 328–337</a:t>
            </a:r>
          </a:p>
          <a:p>
            <a:r>
              <a:rPr lang="en-GB" sz="1200" dirty="0">
                <a:solidFill>
                  <a:srgbClr val="FF0000"/>
                </a:solidFill>
                <a:cs typeface="Calibri"/>
              </a:rPr>
              <a:t>5. Tuhin Khan</a:t>
            </a:r>
            <a:r>
              <a:rPr lang="en-GB" sz="1200" dirty="0">
                <a:solidFill>
                  <a:srgbClr val="FF0000"/>
                </a:solidFill>
                <a:ea typeface="+mn-lt"/>
                <a:cs typeface="+mn-lt"/>
              </a:rPr>
              <a:t>, DOI: </a:t>
            </a:r>
            <a:r>
              <a:rPr lang="en-GB" sz="1200" dirty="0">
                <a:solidFill>
                  <a:srgbClr val="FF0000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10.13140/RG.2.2.29866.11201</a:t>
            </a:r>
            <a:endParaRPr lang="en-GB" sz="1200" dirty="0">
              <a:solidFill>
                <a:srgbClr val="FF0000"/>
              </a:solidFill>
              <a:ea typeface="+mn-lt"/>
              <a:cs typeface="+mn-lt"/>
            </a:endParaRPr>
          </a:p>
          <a:p>
            <a:endParaRPr lang="en-GB" sz="1200">
              <a:solidFill>
                <a:srgbClr val="FF0000"/>
              </a:solidFill>
              <a:cs typeface="Calibri"/>
            </a:endParaRPr>
          </a:p>
          <a:p>
            <a:endParaRPr lang="en-GB" sz="1200">
              <a:solidFill>
                <a:srgbClr val="FF0000"/>
              </a:solidFill>
              <a:ea typeface="+mn-lt"/>
              <a:cs typeface="+mn-lt"/>
            </a:endParaRP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6C6EDD32-D3F0-4B50-BC12-44525B8EA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291" y="1616697"/>
            <a:ext cx="6126259" cy="2496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3C6AD37-9E66-4631-8AAA-0B24E6D66691}"/>
              </a:ext>
            </a:extLst>
          </p:cNvPr>
          <p:cNvGrpSpPr/>
          <p:nvPr/>
        </p:nvGrpSpPr>
        <p:grpSpPr>
          <a:xfrm>
            <a:off x="9066977" y="3757498"/>
            <a:ext cx="2902436" cy="3104963"/>
            <a:chOff x="9066977" y="3757498"/>
            <a:chExt cx="2902436" cy="3104963"/>
          </a:xfrm>
        </p:grpSpPr>
        <p:pic>
          <p:nvPicPr>
            <p:cNvPr id="11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88B6AC42-C408-45E5-8FBF-5522B854F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66977" y="3757498"/>
              <a:ext cx="2902436" cy="24469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CC0077E-55A4-477B-B0B4-EAB35E89E07B}"/>
                </a:ext>
              </a:extLst>
            </p:cNvPr>
            <p:cNvSpPr txBox="1"/>
            <p:nvPr/>
          </p:nvSpPr>
          <p:spPr>
            <a:xfrm>
              <a:off x="9207858" y="6222919"/>
              <a:ext cx="2713966" cy="63954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>
                  <a:solidFill>
                    <a:srgbClr val="FF0000"/>
                  </a:solidFill>
                </a:rPr>
                <a:t>3. Photoinduced electron </a:t>
              </a:r>
              <a:endParaRPr lang="en-US">
                <a:solidFill>
                  <a:srgbClr val="FF0000"/>
                </a:solidFill>
                <a:cs typeface="Calibri" panose="020F0502020204030204"/>
              </a:endParaRPr>
            </a:p>
            <a:p>
              <a:pPr algn="ctr"/>
              <a:r>
                <a:rPr lang="en-GB">
                  <a:solidFill>
                    <a:srgbClr val="FF0000"/>
                  </a:solidFill>
                  <a:cs typeface="Calibri"/>
                </a:rPr>
                <a:t>Transfer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D9AECB-0E58-401C-9A8A-8BCF42DB492E}"/>
              </a:ext>
            </a:extLst>
          </p:cNvPr>
          <p:cNvGrpSpPr/>
          <p:nvPr/>
        </p:nvGrpSpPr>
        <p:grpSpPr>
          <a:xfrm>
            <a:off x="67002" y="4356584"/>
            <a:ext cx="4388179" cy="2439021"/>
            <a:chOff x="-4885" y="4356584"/>
            <a:chExt cx="4388179" cy="2439021"/>
          </a:xfrm>
        </p:grpSpPr>
        <p:pic>
          <p:nvPicPr>
            <p:cNvPr id="7" name="Picture 9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56002614-4A30-4913-BE91-87F67E2DC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885" y="4356584"/>
              <a:ext cx="4388179" cy="20127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7DB585-BEE9-447D-BE3E-A07E9B895CA5}"/>
                </a:ext>
              </a:extLst>
            </p:cNvPr>
            <p:cNvSpPr txBox="1"/>
            <p:nvPr/>
          </p:nvSpPr>
          <p:spPr>
            <a:xfrm>
              <a:off x="1366259" y="6426273"/>
              <a:ext cx="271396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>
                  <a:solidFill>
                    <a:srgbClr val="FF0000"/>
                  </a:solidFill>
                </a:rPr>
                <a:t>4. DNA repair</a:t>
              </a:r>
              <a:endParaRPr lang="en-GB" sz="800">
                <a:solidFill>
                  <a:srgbClr val="000000"/>
                </a:solidFill>
                <a:cs typeface="Calibri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5D6EB2F-B848-4B73-8CEB-18D77037B440}"/>
              </a:ext>
            </a:extLst>
          </p:cNvPr>
          <p:cNvSpPr txBox="1"/>
          <p:nvPr/>
        </p:nvSpPr>
        <p:spPr>
          <a:xfrm>
            <a:off x="4569597" y="4254871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1. Schematic of photochemical process</a:t>
            </a:r>
            <a:endParaRPr lang="en-GB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B566B7-DAF5-4B9A-A7F1-7E150E99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5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0FDADB-D0C4-4F80-95E2-884A9BDAA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20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660327-C41D-4BF7-947E-6DDB757048D9}"/>
              </a:ext>
            </a:extLst>
          </p:cNvPr>
          <p:cNvSpPr/>
          <p:nvPr/>
        </p:nvSpPr>
        <p:spPr>
          <a:xfrm>
            <a:off x="3763" y="-941"/>
            <a:ext cx="12192001" cy="898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cs typeface="Calibri"/>
              </a:rPr>
              <a:t>Spectra</a:t>
            </a: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EB2680B-F26A-48E0-AC9B-FC40ABA05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0" y="1170558"/>
            <a:ext cx="5546783" cy="4286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2622E-018C-4C1E-830C-E64266B3719C}"/>
              </a:ext>
            </a:extLst>
          </p:cNvPr>
          <p:cNvSpPr txBox="1"/>
          <p:nvPr/>
        </p:nvSpPr>
        <p:spPr>
          <a:xfrm>
            <a:off x="2395268" y="528511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Emission Spectra of AN@OA2 complex</a:t>
            </a:r>
          </a:p>
        </p:txBody>
      </p:sp>
      <p:pic>
        <p:nvPicPr>
          <p:cNvPr id="3" name="Picture 6" descr="Chart&#10;&#10;Description automatically generated">
            <a:extLst>
              <a:ext uri="{FF2B5EF4-FFF2-40B4-BE49-F238E27FC236}">
                <a16:creationId xmlns:a16="http://schemas.microsoft.com/office/drawing/2014/main" id="{AA315150-823B-49FC-B9CF-24AC556C0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305" y="1456247"/>
            <a:ext cx="5166145" cy="3471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820E98-6604-4CCE-B0E9-ED473CD1E6E6}"/>
              </a:ext>
            </a:extLst>
          </p:cNvPr>
          <p:cNvSpPr txBox="1"/>
          <p:nvPr/>
        </p:nvSpPr>
        <p:spPr>
          <a:xfrm>
            <a:off x="7700513" y="528511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Anthracene monomer absorption in ethanol</a:t>
            </a:r>
            <a:endParaRPr lang="en-GB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541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7DB8DF-2F92-4CFE-AFEE-0CF6B53E1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FB7C1F-269A-4FBD-BF7A-F7AAD1390995}"/>
              </a:ext>
            </a:extLst>
          </p:cNvPr>
          <p:cNvSpPr/>
          <p:nvPr/>
        </p:nvSpPr>
        <p:spPr>
          <a:xfrm>
            <a:off x="3763" y="-941"/>
            <a:ext cx="12192001" cy="898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cs typeface="Calibri"/>
              </a:rPr>
              <a:t>Spectra</a:t>
            </a:r>
          </a:p>
        </p:txBody>
      </p:sp>
      <p:pic>
        <p:nvPicPr>
          <p:cNvPr id="9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89733887-8AAF-438A-9D8C-86786B494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476" y="1301068"/>
            <a:ext cx="5244859" cy="3910806"/>
          </a:xfrm>
          <a:prstGeom prst="rect">
            <a:avLst/>
          </a:prstGeom>
        </p:spPr>
      </p:pic>
      <p:pic>
        <p:nvPicPr>
          <p:cNvPr id="11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1CDCD8B3-6241-401B-80EA-2EFD9CBDB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75" y="1294373"/>
            <a:ext cx="4497236" cy="36510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F98DE3-98FB-479D-B703-DA0CFE005294}"/>
              </a:ext>
            </a:extLst>
          </p:cNvPr>
          <p:cNvSpPr txBox="1"/>
          <p:nvPr/>
        </p:nvSpPr>
        <p:spPr>
          <a:xfrm>
            <a:off x="8232475" y="489692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Emission spectrum of AN in cyclohexane, </a:t>
            </a:r>
            <a:r>
              <a:rPr lang="en-US" dirty="0">
                <a:ea typeface="+mn-lt"/>
                <a:cs typeface="+mn-lt"/>
              </a:rPr>
              <a:t>,  ( 350 nm)</a:t>
            </a:r>
            <a:endParaRPr lang="en-US" dirty="0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D1D2E2-1791-425B-879E-07353B824573}"/>
              </a:ext>
            </a:extLst>
          </p:cNvPr>
          <p:cNvSpPr txBox="1"/>
          <p:nvPr/>
        </p:nvSpPr>
        <p:spPr>
          <a:xfrm>
            <a:off x="2323381" y="4896928"/>
            <a:ext cx="29157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. Absorption spectrum of AN in cyclohexane</a:t>
            </a:r>
          </a:p>
        </p:txBody>
      </p:sp>
    </p:spTree>
    <p:extLst>
      <p:ext uri="{BB962C8B-B14F-4D97-AF65-F5344CB8AC3E}">
        <p14:creationId xmlns:p14="http://schemas.microsoft.com/office/powerpoint/2010/main" val="1022145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9E1B1B-7D88-497D-B2E2-00B808151A0B}"/>
              </a:ext>
            </a:extLst>
          </p:cNvPr>
          <p:cNvSpPr txBox="1"/>
          <p:nvPr/>
        </p:nvSpPr>
        <p:spPr>
          <a:xfrm>
            <a:off x="109268" y="885645"/>
            <a:ext cx="1157089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cs typeface="Calibri" panose="020F0502020204030204"/>
              </a:rPr>
              <a:t>As a first step, we  test the quality of  basis set and xc functional  on gas-phase Anthracene dimer.</a:t>
            </a:r>
          </a:p>
          <a:p>
            <a:pPr marL="285750" indent="-285750">
              <a:buFont typeface="Arial"/>
              <a:buChar char="•"/>
            </a:pPr>
            <a:endParaRPr lang="en-GB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 panose="020F0502020204030204"/>
              </a:rPr>
              <a:t>Optimization and spectra calculation was done on the same level of theory.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DB3FA-3263-44A1-B33F-D6B224D1C386}"/>
              </a:ext>
            </a:extLst>
          </p:cNvPr>
          <p:cNvSpPr/>
          <p:nvPr/>
        </p:nvSpPr>
        <p:spPr>
          <a:xfrm>
            <a:off x="-53746" y="-941"/>
            <a:ext cx="12249510" cy="898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cs typeface="Calibri"/>
              </a:rPr>
              <a:t>Comparison between different  xc-functionals 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B3BD0C1-20FB-4485-ADEE-E52CC900B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528033"/>
              </p:ext>
            </p:extLst>
          </p:nvPr>
        </p:nvGraphicFramePr>
        <p:xfrm>
          <a:off x="229682" y="1838705"/>
          <a:ext cx="8063170" cy="2040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634">
                  <a:extLst>
                    <a:ext uri="{9D8B030D-6E8A-4147-A177-3AD203B41FA5}">
                      <a16:colId xmlns:a16="http://schemas.microsoft.com/office/drawing/2014/main" val="2727656272"/>
                    </a:ext>
                  </a:extLst>
                </a:gridCol>
                <a:gridCol w="1612634">
                  <a:extLst>
                    <a:ext uri="{9D8B030D-6E8A-4147-A177-3AD203B41FA5}">
                      <a16:colId xmlns:a16="http://schemas.microsoft.com/office/drawing/2014/main" val="1084681878"/>
                    </a:ext>
                  </a:extLst>
                </a:gridCol>
                <a:gridCol w="1612634">
                  <a:extLst>
                    <a:ext uri="{9D8B030D-6E8A-4147-A177-3AD203B41FA5}">
                      <a16:colId xmlns:a16="http://schemas.microsoft.com/office/drawing/2014/main" val="99917215"/>
                    </a:ext>
                  </a:extLst>
                </a:gridCol>
                <a:gridCol w="1612634">
                  <a:extLst>
                    <a:ext uri="{9D8B030D-6E8A-4147-A177-3AD203B41FA5}">
                      <a16:colId xmlns:a16="http://schemas.microsoft.com/office/drawing/2014/main" val="1351877001"/>
                    </a:ext>
                  </a:extLst>
                </a:gridCol>
                <a:gridCol w="1612634">
                  <a:extLst>
                    <a:ext uri="{9D8B030D-6E8A-4147-A177-3AD203B41FA5}">
                      <a16:colId xmlns:a16="http://schemas.microsoft.com/office/drawing/2014/main" val="295821499"/>
                    </a:ext>
                  </a:extLst>
                </a:gridCol>
              </a:tblGrid>
              <a:tr h="6585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>
                          <a:effectLst/>
                        </a:rPr>
                        <a:t>State​</a:t>
                      </a:r>
                      <a:endParaRPr lang="en-GB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>
                          <a:effectLst/>
                        </a:rPr>
                        <a:t>W-B97xD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>
                          <a:effectLst/>
                        </a:rPr>
                        <a:t>CAM-B3LYP-D3BJ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>
                          <a:effectLst/>
                        </a:rPr>
                        <a:t>MO6-2X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effectLst/>
                          <a:latin typeface="Calibri"/>
                        </a:rPr>
                        <a:t>MO6-2X-</a:t>
                      </a:r>
                      <a:r>
                        <a:rPr lang="en-US">
                          <a:effectLst/>
                        </a:rPr>
                        <a:t>D3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395063"/>
                  </a:ext>
                </a:extLst>
              </a:tr>
              <a:tr h="46055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>
                          <a:effectLst/>
                        </a:rPr>
                        <a:t>S</a:t>
                      </a:r>
                      <a:r>
                        <a:rPr lang="en-US" u="none" strike="noStrike" baseline="-25000">
                          <a:effectLst/>
                        </a:rPr>
                        <a:t>1</a:t>
                      </a:r>
                      <a:r>
                        <a:rPr lang="en-US" baseline="-25000">
                          <a:effectLst/>
                        </a:rPr>
                        <a:t>​</a:t>
                      </a:r>
                      <a:endParaRPr lang="en-US" b="0" i="0" baseline="-25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effectLst/>
                          <a:latin typeface="Calibri"/>
                        </a:rPr>
                        <a:t>3.63 eV(0.00)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>
                          <a:effectLst/>
                        </a:rPr>
                        <a:t>3.63 </a:t>
                      </a:r>
                      <a:r>
                        <a:rPr lang="en-GB" sz="1800" b="0" i="0" u="none" strike="noStrike" noProof="0">
                          <a:effectLst/>
                          <a:latin typeface="Calibri"/>
                        </a:rPr>
                        <a:t>eV</a:t>
                      </a:r>
                      <a:r>
                        <a:rPr lang="en-GB">
                          <a:effectLst/>
                        </a:rPr>
                        <a:t>(0.00)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>
                          <a:effectLst/>
                        </a:rPr>
                        <a:t>3.62 </a:t>
                      </a:r>
                      <a:r>
                        <a:rPr lang="en-GB" sz="1800" b="0" i="0" u="none" strike="noStrike" noProof="0">
                          <a:effectLst/>
                          <a:latin typeface="Calibri"/>
                        </a:rPr>
                        <a:t>eV</a:t>
                      </a:r>
                      <a:r>
                        <a:rPr lang="en-GB">
                          <a:effectLst/>
                        </a:rPr>
                        <a:t>(0.10)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GB">
                          <a:effectLst/>
                        </a:rPr>
                        <a:t>3.62 </a:t>
                      </a:r>
                      <a:r>
                        <a:rPr lang="en-GB" sz="1800" b="0" i="0" u="none" strike="noStrike" noProof="0">
                          <a:effectLst/>
                          <a:latin typeface="Calibri"/>
                        </a:rPr>
                        <a:t>eV</a:t>
                      </a:r>
                      <a:r>
                        <a:rPr lang="en-GB">
                          <a:effectLst/>
                        </a:rPr>
                        <a:t>(0.10)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8414804"/>
                  </a:ext>
                </a:extLst>
              </a:tr>
              <a:tr h="46055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>
                          <a:effectLst/>
                        </a:rPr>
                        <a:t>S</a:t>
                      </a:r>
                      <a:r>
                        <a:rPr lang="en-US" u="none" strike="noStrike" baseline="-25000">
                          <a:effectLst/>
                        </a:rPr>
                        <a:t>2</a:t>
                      </a:r>
                      <a:r>
                        <a:rPr lang="en-US" baseline="-25000">
                          <a:effectLst/>
                        </a:rPr>
                        <a:t>​</a:t>
                      </a:r>
                      <a:endParaRPr lang="en-US" b="0" i="0" baseline="-25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>
                          <a:effectLst/>
                        </a:rPr>
                        <a:t>3.67</a:t>
                      </a:r>
                      <a:r>
                        <a:rPr lang="en-GB" sz="1800" b="0" i="0" u="none" strike="noStrike" noProof="0">
                          <a:effectLst/>
                          <a:latin typeface="Calibri"/>
                        </a:rPr>
                        <a:t>eV</a:t>
                      </a:r>
                      <a:r>
                        <a:rPr lang="en-GB">
                          <a:effectLst/>
                        </a:rPr>
                        <a:t>(0.12)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>
                          <a:effectLst/>
                        </a:rPr>
                        <a:t>3.67 </a:t>
                      </a:r>
                      <a:r>
                        <a:rPr lang="en-GB" sz="1800" b="0" i="0" u="none" strike="noStrike" noProof="0">
                          <a:effectLst/>
                          <a:latin typeface="Calibri"/>
                        </a:rPr>
                        <a:t>eV</a:t>
                      </a:r>
                      <a:r>
                        <a:rPr lang="en-GB">
                          <a:effectLst/>
                        </a:rPr>
                        <a:t>(0.12)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>
                          <a:effectLst/>
                        </a:rPr>
                        <a:t>3.64 </a:t>
                      </a:r>
                      <a:r>
                        <a:rPr lang="en-GB" sz="1800" b="0" i="0" u="none" strike="noStrike" noProof="0">
                          <a:effectLst/>
                          <a:latin typeface="Calibri"/>
                        </a:rPr>
                        <a:t>eV</a:t>
                      </a:r>
                      <a:r>
                        <a:rPr lang="en-GB">
                          <a:effectLst/>
                        </a:rPr>
                        <a:t>(0.00)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GB">
                          <a:effectLst/>
                        </a:rPr>
                        <a:t>3.64 </a:t>
                      </a:r>
                      <a:r>
                        <a:rPr lang="en-GB" sz="1800" b="0" i="0" u="none" strike="noStrike" noProof="0">
                          <a:effectLst/>
                          <a:latin typeface="Calibri"/>
                        </a:rPr>
                        <a:t>eV</a:t>
                      </a:r>
                      <a:r>
                        <a:rPr lang="en-GB">
                          <a:effectLst/>
                        </a:rPr>
                        <a:t>(0.00)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309123"/>
                  </a:ext>
                </a:extLst>
              </a:tr>
              <a:tr h="46055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>
                          <a:effectLst/>
                        </a:rPr>
                        <a:t>S</a:t>
                      </a:r>
                      <a:r>
                        <a:rPr lang="en-US" u="none" strike="noStrike" baseline="-25000">
                          <a:effectLst/>
                        </a:rPr>
                        <a:t>3</a:t>
                      </a:r>
                      <a:r>
                        <a:rPr lang="en-US" baseline="-25000">
                          <a:effectLst/>
                        </a:rPr>
                        <a:t>​</a:t>
                      </a:r>
                      <a:endParaRPr lang="en-US" b="0" i="0" baseline="-25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>
                          <a:effectLst/>
                        </a:rPr>
                        <a:t>3.97</a:t>
                      </a:r>
                      <a:r>
                        <a:rPr lang="en-GB" sz="1800" b="0" i="0" u="none" strike="noStrike" noProof="0">
                          <a:effectLst/>
                          <a:latin typeface="Calibri"/>
                        </a:rPr>
                        <a:t>eV</a:t>
                      </a:r>
                      <a:r>
                        <a:rPr lang="en-GB">
                          <a:effectLst/>
                        </a:rPr>
                        <a:t>(0.00)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>
                          <a:effectLst/>
                        </a:rPr>
                        <a:t>3.94 </a:t>
                      </a:r>
                      <a:r>
                        <a:rPr lang="en-GB" sz="1800" b="0" i="0" u="none" strike="noStrike" noProof="0">
                          <a:effectLst/>
                          <a:latin typeface="Calibri"/>
                        </a:rPr>
                        <a:t>eV</a:t>
                      </a:r>
                      <a:r>
                        <a:rPr lang="en-GB">
                          <a:effectLst/>
                        </a:rPr>
                        <a:t>(0.00)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>
                          <a:effectLst/>
                        </a:rPr>
                        <a:t>3.82 </a:t>
                      </a:r>
                      <a:r>
                        <a:rPr lang="en-GB" sz="1800" b="0" i="0" u="none" strike="noStrike" noProof="0">
                          <a:effectLst/>
                          <a:latin typeface="Calibri"/>
                        </a:rPr>
                        <a:t>eV</a:t>
                      </a:r>
                      <a:r>
                        <a:rPr lang="en-GB">
                          <a:effectLst/>
                        </a:rPr>
                        <a:t>(0.00)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GB">
                          <a:effectLst/>
                        </a:rPr>
                        <a:t>3.82 </a:t>
                      </a:r>
                      <a:r>
                        <a:rPr lang="en-GB" sz="1800" b="0" i="0" u="none" strike="noStrike" noProof="0">
                          <a:effectLst/>
                          <a:latin typeface="Calibri"/>
                        </a:rPr>
                        <a:t>eV</a:t>
                      </a:r>
                      <a:r>
                        <a:rPr lang="en-GB">
                          <a:effectLst/>
                        </a:rPr>
                        <a:t>(0.00)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30875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BB4B33-0BE8-41EC-8D04-BE462B85E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501655"/>
              </p:ext>
            </p:extLst>
          </p:nvPr>
        </p:nvGraphicFramePr>
        <p:xfrm>
          <a:off x="265494" y="4283193"/>
          <a:ext cx="803916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067">
                  <a:extLst>
                    <a:ext uri="{9D8B030D-6E8A-4147-A177-3AD203B41FA5}">
                      <a16:colId xmlns:a16="http://schemas.microsoft.com/office/drawing/2014/main" val="2606712668"/>
                    </a:ext>
                  </a:extLst>
                </a:gridCol>
                <a:gridCol w="1407524">
                  <a:extLst>
                    <a:ext uri="{9D8B030D-6E8A-4147-A177-3AD203B41FA5}">
                      <a16:colId xmlns:a16="http://schemas.microsoft.com/office/drawing/2014/main" val="3062129815"/>
                    </a:ext>
                  </a:extLst>
                </a:gridCol>
                <a:gridCol w="1407524">
                  <a:extLst>
                    <a:ext uri="{9D8B030D-6E8A-4147-A177-3AD203B41FA5}">
                      <a16:colId xmlns:a16="http://schemas.microsoft.com/office/drawing/2014/main" val="491454228"/>
                    </a:ext>
                  </a:extLst>
                </a:gridCol>
                <a:gridCol w="1407524">
                  <a:extLst>
                    <a:ext uri="{9D8B030D-6E8A-4147-A177-3AD203B41FA5}">
                      <a16:colId xmlns:a16="http://schemas.microsoft.com/office/drawing/2014/main" val="3678305568"/>
                    </a:ext>
                  </a:extLst>
                </a:gridCol>
                <a:gridCol w="1407524">
                  <a:extLst>
                    <a:ext uri="{9D8B030D-6E8A-4147-A177-3AD203B41FA5}">
                      <a16:colId xmlns:a16="http://schemas.microsoft.com/office/drawing/2014/main" val="285704949"/>
                    </a:ext>
                  </a:extLst>
                </a:gridCol>
              </a:tblGrid>
              <a:tr h="349539">
                <a:tc>
                  <a:txBody>
                    <a:bodyPr/>
                    <a:lstStyle/>
                    <a:p>
                      <a:pPr marL="0" indent="0" algn="ctr" rtl="0" fontAlgn="base">
                        <a:buNone/>
                      </a:pPr>
                      <a:r>
                        <a:rPr lang="en-US">
                          <a:effectLst/>
                        </a:rPr>
                        <a:t>Structural parameters​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rtl="0" fontAlgn="base">
                        <a:buNone/>
                      </a:pPr>
                      <a:r>
                        <a:rPr lang="en-US">
                          <a:effectLst/>
                        </a:rPr>
                        <a:t>CAM-B3LYP-D3BJ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>
                          <a:effectLst/>
                        </a:rPr>
                        <a:t>W-B97xD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>
                          <a:effectLst/>
                        </a:rPr>
                        <a:t>M06-2X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>
                          <a:effectLst/>
                        </a:rPr>
                        <a:t>M06-2X-D3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109301"/>
                  </a:ext>
                </a:extLst>
              </a:tr>
              <a:tr h="349539">
                <a:tc>
                  <a:txBody>
                    <a:bodyPr/>
                    <a:lstStyle/>
                    <a:p>
                      <a:pPr marL="0" indent="0" algn="ctr" rtl="0" fontAlgn="base">
                        <a:buNone/>
                      </a:pPr>
                      <a:r>
                        <a:rPr lang="en-US">
                          <a:effectLst/>
                        </a:rPr>
                        <a:t>a </a:t>
                      </a:r>
                      <a:r>
                        <a:rPr lang="en-US" u="none" strike="noStrike">
                          <a:effectLst/>
                        </a:rPr>
                        <a:t>(Å)</a:t>
                      </a:r>
                      <a:r>
                        <a:rPr lang="en-US">
                          <a:effectLst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rtl="0" fontAlgn="base">
                        <a:buNone/>
                      </a:pPr>
                      <a:r>
                        <a:rPr lang="en-IN" u="none" strike="noStrike">
                          <a:effectLst/>
                        </a:rPr>
                        <a:t>3.45 </a:t>
                      </a:r>
                      <a:r>
                        <a:rPr lang="en-IN">
                          <a:effectLst/>
                        </a:rPr>
                        <a:t>​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>
                          <a:effectLst/>
                        </a:rPr>
                        <a:t>3.36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>
                          <a:effectLst/>
                        </a:rPr>
                        <a:t>3.29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>
                          <a:effectLst/>
                        </a:rPr>
                        <a:t>3.30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14746"/>
                  </a:ext>
                </a:extLst>
              </a:tr>
              <a:tr h="349539">
                <a:tc>
                  <a:txBody>
                    <a:bodyPr/>
                    <a:lstStyle/>
                    <a:p>
                      <a:pPr marL="0" indent="0" algn="ctr" rtl="0" fontAlgn="base">
                        <a:buNone/>
                      </a:pPr>
                      <a:r>
                        <a:rPr lang="en-US">
                          <a:effectLst/>
                        </a:rPr>
                        <a:t>b </a:t>
                      </a:r>
                      <a:r>
                        <a:rPr lang="en-US" u="none" strike="noStrike">
                          <a:effectLst/>
                        </a:rPr>
                        <a:t>(Å)</a:t>
                      </a:r>
                      <a:r>
                        <a:rPr lang="en-US">
                          <a:effectLst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rtl="0" fontAlgn="base">
                        <a:buNone/>
                      </a:pPr>
                      <a:r>
                        <a:rPr lang="en-IN" u="none" strike="noStrike">
                          <a:effectLst/>
                        </a:rPr>
                        <a:t>1.03 </a:t>
                      </a:r>
                      <a:r>
                        <a:rPr lang="en-IN">
                          <a:effectLst/>
                        </a:rPr>
                        <a:t>​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>
                          <a:effectLst/>
                        </a:rPr>
                        <a:t>1.04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>
                          <a:effectLst/>
                        </a:rPr>
                        <a:t>1.06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>
                          <a:effectLst/>
                        </a:rPr>
                        <a:t>1.06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353105"/>
                  </a:ext>
                </a:extLst>
              </a:tr>
              <a:tr h="349539">
                <a:tc>
                  <a:txBody>
                    <a:bodyPr/>
                    <a:lstStyle/>
                    <a:p>
                      <a:pPr marL="0" indent="0" algn="ctr" rtl="0" fontAlgn="base">
                        <a:buNone/>
                      </a:pPr>
                      <a:r>
                        <a:rPr lang="en-IN" u="none" strike="noStrike">
                          <a:effectLst/>
                        </a:rPr>
                        <a:t>c (Å)</a:t>
                      </a:r>
                      <a:r>
                        <a:rPr lang="en-IN">
                          <a:effectLst/>
                        </a:rPr>
                        <a:t>​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rtl="0" fontAlgn="base">
                        <a:buNone/>
                      </a:pPr>
                      <a:r>
                        <a:rPr lang="en-IN" u="none" strike="noStrike">
                          <a:effectLst/>
                        </a:rPr>
                        <a:t>1.28</a:t>
                      </a:r>
                      <a:r>
                        <a:rPr lang="en-IN">
                          <a:effectLst/>
                        </a:rPr>
                        <a:t>​</a:t>
                      </a:r>
                      <a:endParaRPr lang="en-IN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>
                          <a:effectLst/>
                        </a:rPr>
                        <a:t>1.28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>
                          <a:effectLst/>
                        </a:rPr>
                        <a:t>1.28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>
                          <a:effectLst/>
                        </a:rPr>
                        <a:t>1.28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17422"/>
                  </a:ext>
                </a:extLst>
              </a:tr>
              <a:tr h="349539">
                <a:tc>
                  <a:txBody>
                    <a:bodyPr/>
                    <a:lstStyle/>
                    <a:p>
                      <a:pPr marL="0" indent="0" algn="ctr" rtl="0" fontAlgn="base">
                        <a:buNone/>
                      </a:pPr>
                      <a:r>
                        <a:rPr lang="en-US" u="none" strike="noStrike">
                          <a:effectLst/>
                        </a:rPr>
                        <a:t>Inter-planar cosine </a:t>
                      </a:r>
                      <a:r>
                        <a:rPr lang="en-US">
                          <a:effectLst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rtl="0" fontAlgn="base">
                        <a:buNone/>
                      </a:pPr>
                      <a:r>
                        <a:rPr lang="en-US" u="none" strike="noStrike">
                          <a:effectLst/>
                        </a:rPr>
                        <a:t>0.99</a:t>
                      </a:r>
                      <a:r>
                        <a:rPr lang="en-US">
                          <a:effectLst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>
                          <a:effectLst/>
                        </a:rPr>
                        <a:t>0.99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>
                          <a:effectLst/>
                        </a:rPr>
                        <a:t>0.99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>
                          <a:effectLst/>
                        </a:rPr>
                        <a:t>0.99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543023"/>
                  </a:ext>
                </a:extLst>
              </a:tr>
            </a:tbl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17F2519-1163-49EE-B4B5-D28DED30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22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264E9-8726-4BCF-BBD0-39E473298D25}"/>
              </a:ext>
            </a:extLst>
          </p:cNvPr>
          <p:cNvSpPr txBox="1"/>
          <p:nvPr/>
        </p:nvSpPr>
        <p:spPr>
          <a:xfrm>
            <a:off x="8390627" y="2165230"/>
            <a:ext cx="3735237" cy="369331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>
                <a:cs typeface="Arial"/>
              </a:rPr>
              <a:t>All The calculations were done with  6-31G** basis set.​</a:t>
            </a:r>
            <a:endParaRPr lang="en-US">
              <a:cs typeface="Calibri" panose="020F0502020204030204"/>
            </a:endParaRPr>
          </a:p>
          <a:p>
            <a:pPr>
              <a:buChar char="•"/>
            </a:pPr>
            <a:endParaRPr lang="en-US">
              <a:cs typeface="Arial"/>
            </a:endParaRPr>
          </a:p>
          <a:p>
            <a:pPr>
              <a:buChar char="•"/>
            </a:pPr>
            <a:r>
              <a:rPr lang="en-US">
                <a:cs typeface="Arial"/>
              </a:rPr>
              <a:t>Excitation energies are same  for  mentioned functionals.​</a:t>
            </a:r>
          </a:p>
          <a:p>
            <a:pPr>
              <a:buChar char="•"/>
            </a:pPr>
            <a:endParaRPr lang="en-US">
              <a:cs typeface="Arial"/>
            </a:endParaRPr>
          </a:p>
          <a:p>
            <a:pPr>
              <a:buChar char="•"/>
            </a:pPr>
            <a:r>
              <a:rPr lang="en-US">
                <a:cs typeface="Arial"/>
              </a:rPr>
              <a:t> M06-2x have a higher  oscillator  strength in S</a:t>
            </a:r>
            <a:r>
              <a:rPr lang="en-US" baseline="-25000">
                <a:cs typeface="Arial"/>
              </a:rPr>
              <a:t>1</a:t>
            </a:r>
            <a:r>
              <a:rPr lang="en-US">
                <a:cs typeface="Arial"/>
              </a:rPr>
              <a:t> whereas w-B97xD and CAM-B3LYP-D3 have higher oscillator strength in S</a:t>
            </a:r>
            <a:r>
              <a:rPr lang="en-US" baseline="-25000">
                <a:cs typeface="Arial"/>
              </a:rPr>
              <a:t>2</a:t>
            </a:r>
            <a:r>
              <a:rPr lang="en-US">
                <a:cs typeface="Arial"/>
              </a:rPr>
              <a:t>. But M06-2x is known not to predict structures having </a:t>
            </a:r>
            <a:r>
              <a:rPr lang="en-GB">
                <a:cs typeface="Arial"/>
              </a:rPr>
              <a:t>π-π interactions.</a:t>
            </a:r>
            <a:r>
              <a:rPr lang="en-US">
                <a:cs typeface="Arial"/>
              </a:rPr>
              <a:t> ​</a:t>
            </a:r>
          </a:p>
        </p:txBody>
      </p:sp>
    </p:spTree>
    <p:extLst>
      <p:ext uri="{BB962C8B-B14F-4D97-AF65-F5344CB8AC3E}">
        <p14:creationId xmlns:p14="http://schemas.microsoft.com/office/powerpoint/2010/main" val="2072627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4F108FD-571D-4820-8846-6F1C55AC0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06780"/>
              </p:ext>
            </p:extLst>
          </p:nvPr>
        </p:nvGraphicFramePr>
        <p:xfrm>
          <a:off x="388189" y="1854678"/>
          <a:ext cx="7691529" cy="187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889">
                  <a:extLst>
                    <a:ext uri="{9D8B030D-6E8A-4147-A177-3AD203B41FA5}">
                      <a16:colId xmlns:a16="http://schemas.microsoft.com/office/drawing/2014/main" val="3465312750"/>
                    </a:ext>
                  </a:extLst>
                </a:gridCol>
                <a:gridCol w="1346660">
                  <a:extLst>
                    <a:ext uri="{9D8B030D-6E8A-4147-A177-3AD203B41FA5}">
                      <a16:colId xmlns:a16="http://schemas.microsoft.com/office/drawing/2014/main" val="3383527071"/>
                    </a:ext>
                  </a:extLst>
                </a:gridCol>
                <a:gridCol w="1346660">
                  <a:extLst>
                    <a:ext uri="{9D8B030D-6E8A-4147-A177-3AD203B41FA5}">
                      <a16:colId xmlns:a16="http://schemas.microsoft.com/office/drawing/2014/main" val="1173927783"/>
                    </a:ext>
                  </a:extLst>
                </a:gridCol>
                <a:gridCol w="1346660">
                  <a:extLst>
                    <a:ext uri="{9D8B030D-6E8A-4147-A177-3AD203B41FA5}">
                      <a16:colId xmlns:a16="http://schemas.microsoft.com/office/drawing/2014/main" val="1015657327"/>
                    </a:ext>
                  </a:extLst>
                </a:gridCol>
                <a:gridCol w="1346660">
                  <a:extLst>
                    <a:ext uri="{9D8B030D-6E8A-4147-A177-3AD203B41FA5}">
                      <a16:colId xmlns:a16="http://schemas.microsoft.com/office/drawing/2014/main" val="3102207682"/>
                    </a:ext>
                  </a:extLst>
                </a:gridCol>
              </a:tblGrid>
              <a:tr h="37403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/>
                        <a:t>Structural parameters</a:t>
                      </a:r>
                      <a:endParaRPr lang="en-US" err="1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0"/>
                        <a:t>6-31g**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6-31+g*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6-31+g**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/>
                        <a:t>6-31++g**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644776"/>
                  </a:ext>
                </a:extLst>
              </a:tr>
              <a:tr h="37403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i="1"/>
                        <a:t>a  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(Å)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IN" sz="1800" b="0" i="0" u="none" strike="noStrike" noProof="0">
                          <a:latin typeface="Calibri"/>
                        </a:rPr>
                        <a:t>3.45</a:t>
                      </a:r>
                      <a:r>
                        <a:rPr lang="en-IN" sz="1800" b="1" i="0" u="none" strike="noStrike" noProof="0">
                          <a:latin typeface="Calibri"/>
                        </a:rPr>
                        <a:t> 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3.46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3.46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3.46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7318408"/>
                  </a:ext>
                </a:extLst>
              </a:tr>
              <a:tr h="37403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i="1"/>
                        <a:t>b  </a:t>
                      </a:r>
                      <a:r>
                        <a:rPr lang="en-IN" sz="1800" b="0" i="1" u="none" strike="noStrike" noProof="0">
                          <a:latin typeface="Arial"/>
                        </a:rPr>
                        <a:t>(</a:t>
                      </a:r>
                      <a:r>
                        <a:rPr lang="en-IN" sz="1800" b="0" i="0" u="none" strike="noStrike" noProof="0">
                          <a:latin typeface="Arial"/>
                        </a:rPr>
                        <a:t>Å)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IN" sz="1800" b="0" i="0" u="none" strike="noStrike" noProof="0">
                          <a:latin typeface="Calibri"/>
                        </a:rPr>
                        <a:t>1.03 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1.13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1.13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1.12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7676930"/>
                  </a:ext>
                </a:extLst>
              </a:tr>
              <a:tr h="37403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sz="1800" b="0" i="1" u="none" strike="noStrike" noProof="0">
                          <a:latin typeface="Arial"/>
                        </a:rPr>
                        <a:t>c </a:t>
                      </a:r>
                      <a:r>
                        <a:rPr lang="en-IN" sz="1800" b="0" i="0" u="none" strike="noStrike" noProof="0">
                          <a:latin typeface="Arial"/>
                        </a:rPr>
                        <a:t>(Å)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IN" sz="1800" b="0" i="0" u="none" strike="noStrike" noProof="0">
                          <a:latin typeface="Calibri"/>
                        </a:rPr>
                        <a:t>1.28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1.33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1.33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1.33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0419496"/>
                  </a:ext>
                </a:extLst>
              </a:tr>
              <a:tr h="374032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Inter-planar cosine 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0.99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0.99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0.99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0.99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461109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A84C4D-4F2C-4D2F-AF26-66B981B3E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757709"/>
              </p:ext>
            </p:extLst>
          </p:nvPr>
        </p:nvGraphicFramePr>
        <p:xfrm>
          <a:off x="899649" y="3998413"/>
          <a:ext cx="6437565" cy="231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513">
                  <a:extLst>
                    <a:ext uri="{9D8B030D-6E8A-4147-A177-3AD203B41FA5}">
                      <a16:colId xmlns:a16="http://schemas.microsoft.com/office/drawing/2014/main" val="2808079108"/>
                    </a:ext>
                  </a:extLst>
                </a:gridCol>
                <a:gridCol w="1287513">
                  <a:extLst>
                    <a:ext uri="{9D8B030D-6E8A-4147-A177-3AD203B41FA5}">
                      <a16:colId xmlns:a16="http://schemas.microsoft.com/office/drawing/2014/main" val="2541364432"/>
                    </a:ext>
                  </a:extLst>
                </a:gridCol>
                <a:gridCol w="1287513">
                  <a:extLst>
                    <a:ext uri="{9D8B030D-6E8A-4147-A177-3AD203B41FA5}">
                      <a16:colId xmlns:a16="http://schemas.microsoft.com/office/drawing/2014/main" val="4138893454"/>
                    </a:ext>
                  </a:extLst>
                </a:gridCol>
                <a:gridCol w="1287513">
                  <a:extLst>
                    <a:ext uri="{9D8B030D-6E8A-4147-A177-3AD203B41FA5}">
                      <a16:colId xmlns:a16="http://schemas.microsoft.com/office/drawing/2014/main" val="2686448523"/>
                    </a:ext>
                  </a:extLst>
                </a:gridCol>
                <a:gridCol w="1287513">
                  <a:extLst>
                    <a:ext uri="{9D8B030D-6E8A-4147-A177-3AD203B41FA5}">
                      <a16:colId xmlns:a16="http://schemas.microsoft.com/office/drawing/2014/main" val="3406628345"/>
                    </a:ext>
                  </a:extLst>
                </a:gridCol>
              </a:tblGrid>
              <a:tr h="38986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State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6-31g**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6-31+g*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6-31+g**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6-31++g**</a:t>
                      </a:r>
                      <a:endParaRPr lang="en-GB" sz="1800" b="0" i="0" u="none" strike="noStrike" noProof="0">
                        <a:latin typeface="Calibr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71444"/>
                  </a:ext>
                </a:extLst>
              </a:tr>
              <a:tr h="55897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</a:t>
                      </a:r>
                      <a:r>
                        <a:rPr lang="en-US" sz="1800" b="0" i="0" u="none" strike="noStrike" baseline="-25000" noProof="0">
                          <a:latin typeface="Calibri"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/>
                        <a:t>3.62 </a:t>
                      </a:r>
                      <a:r>
                        <a:rPr lang="en-GB" sz="1800" b="0" i="0" u="none" strike="noStrike" noProof="0">
                          <a:latin typeface="Calibri"/>
                        </a:rPr>
                        <a:t>eV </a:t>
                      </a:r>
                      <a:r>
                        <a:rPr lang="en-GB" sz="1800" b="0" i="0" u="none" strike="noStrike" noProof="0"/>
                        <a:t>(0.00)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3.55 eV (0.00)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3.55 eV (0.00)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3.55 eV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(0.00)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0151847"/>
                  </a:ext>
                </a:extLst>
              </a:tr>
              <a:tr h="55897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</a:t>
                      </a:r>
                      <a:r>
                        <a:rPr lang="en-US" sz="1800" b="0" i="0" u="none" strike="noStrike" baseline="-25000" noProof="0">
                          <a:latin typeface="Calibri"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3.67 eV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(0.12)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3.59 eV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(0.11)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3.59 eV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(0.11)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3.59 eV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(0.11)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0363927"/>
                  </a:ext>
                </a:extLst>
              </a:tr>
              <a:tr h="55897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</a:t>
                      </a:r>
                      <a:r>
                        <a:rPr lang="en-US" sz="1800" b="0" i="0" u="none" strike="noStrike" baseline="-25000" noProof="0">
                          <a:latin typeface="Calibri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3.94 eV (0.00)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3.89 eV (0.00)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3.89 eV</a:t>
                      </a:r>
                      <a:endParaRPr lang="en-US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(0.00)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3.89 </a:t>
                      </a:r>
                      <a:r>
                        <a:rPr lang="en-GB" sz="1800" b="0" i="0" u="none" strike="noStrike" noProof="0">
                          <a:latin typeface="Calibri"/>
                        </a:rPr>
                        <a:t>eV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/>
                        <a:t>(0.00)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69994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5A5C229-312A-4240-AAC7-BBDDAF6FCB8B}"/>
              </a:ext>
            </a:extLst>
          </p:cNvPr>
          <p:cNvSpPr/>
          <p:nvPr/>
        </p:nvSpPr>
        <p:spPr>
          <a:xfrm>
            <a:off x="2875" y="-4313"/>
            <a:ext cx="12191999" cy="92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cs typeface="Calibri"/>
              </a:rPr>
              <a:t>Comparison between different basis 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F704C-2BEB-4B34-BD62-642868C2A850}"/>
              </a:ext>
            </a:extLst>
          </p:cNvPr>
          <p:cNvSpPr txBox="1"/>
          <p:nvPr/>
        </p:nvSpPr>
        <p:spPr>
          <a:xfrm>
            <a:off x="93992" y="1014143"/>
            <a:ext cx="105137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000">
                <a:cs typeface="Calibri"/>
              </a:rPr>
              <a:t>All the calculations were done with CAM-B3LYP-D3BJ functional on gas-phase anthracene dimer.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C11FE-B55B-40FC-AA73-ED4C4591DCBA}"/>
              </a:ext>
            </a:extLst>
          </p:cNvPr>
          <p:cNvSpPr txBox="1"/>
          <p:nvPr/>
        </p:nvSpPr>
        <p:spPr>
          <a:xfrm>
            <a:off x="8618867" y="3946225"/>
            <a:ext cx="347644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Structural parameters with and without diffuse function ( in  basis set)are very close .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Increase the size of basis set increases computation time.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D2BDF-BA72-42AA-A47D-77218DE147F8}"/>
              </a:ext>
            </a:extLst>
          </p:cNvPr>
          <p:cNvSpPr txBox="1"/>
          <p:nvPr/>
        </p:nvSpPr>
        <p:spPr>
          <a:xfrm>
            <a:off x="8584298" y="2522734"/>
            <a:ext cx="38494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Excitation Energy and Oscillator strength(in parenthesis) are very close with different basis sets.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BC66D0-E7F8-4AB5-AC45-6A19BFBA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701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8D31D3-658F-4487-8387-86A2C2002FE5}"/>
              </a:ext>
            </a:extLst>
          </p:cNvPr>
          <p:cNvSpPr/>
          <p:nvPr/>
        </p:nvSpPr>
        <p:spPr>
          <a:xfrm>
            <a:off x="2875" y="3518139"/>
            <a:ext cx="12191999" cy="704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C4C741-F1D9-4DD4-9AC5-5E0FF995ACAD}"/>
              </a:ext>
            </a:extLst>
          </p:cNvPr>
          <p:cNvSpPr/>
          <p:nvPr/>
        </p:nvSpPr>
        <p:spPr>
          <a:xfrm>
            <a:off x="2875" y="-4313"/>
            <a:ext cx="12191999" cy="589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D123D3-A932-4662-881B-99E993377841}"/>
              </a:ext>
            </a:extLst>
          </p:cNvPr>
          <p:cNvSpPr txBox="1"/>
          <p:nvPr/>
        </p:nvSpPr>
        <p:spPr>
          <a:xfrm>
            <a:off x="142992" y="58326"/>
            <a:ext cx="35428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u="sng"/>
              <a:t>Structural Properties :</a:t>
            </a:r>
            <a:endParaRPr lang="en-GB" sz="2800" b="1" u="sng">
              <a:cs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82C600-E2C3-4BE9-9E9A-2F6DF6682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660724"/>
              </p:ext>
            </p:extLst>
          </p:nvPr>
        </p:nvGraphicFramePr>
        <p:xfrm>
          <a:off x="2816343" y="814998"/>
          <a:ext cx="6400797" cy="1447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599">
                  <a:extLst>
                    <a:ext uri="{9D8B030D-6E8A-4147-A177-3AD203B41FA5}">
                      <a16:colId xmlns:a16="http://schemas.microsoft.com/office/drawing/2014/main" val="781703233"/>
                    </a:ext>
                  </a:extLst>
                </a:gridCol>
                <a:gridCol w="2133599">
                  <a:extLst>
                    <a:ext uri="{9D8B030D-6E8A-4147-A177-3AD203B41FA5}">
                      <a16:colId xmlns:a16="http://schemas.microsoft.com/office/drawing/2014/main" val="2497734317"/>
                    </a:ext>
                  </a:extLst>
                </a:gridCol>
                <a:gridCol w="2133599">
                  <a:extLst>
                    <a:ext uri="{9D8B030D-6E8A-4147-A177-3AD203B41FA5}">
                      <a16:colId xmlns:a16="http://schemas.microsoft.com/office/drawing/2014/main" val="4261022584"/>
                    </a:ext>
                  </a:extLst>
                </a:gridCol>
              </a:tblGrid>
              <a:tr h="46672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u="none" strike="noStrike">
                          <a:effectLst/>
                        </a:rPr>
                        <a:t>Displacement </a:t>
                      </a:r>
                      <a:endParaRPr lang="en-GB" b="1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u="none" strike="noStrike">
                          <a:effectLst/>
                        </a:rPr>
                        <a:t>Direction</a:t>
                      </a:r>
                      <a:endParaRPr lang="en-GB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R="97028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u="none" strike="noStrike">
                          <a:effectLst/>
                        </a:rPr>
                        <a:t>Gas-phase  </a:t>
                      </a:r>
                      <a:endParaRPr lang="en-GB" b="1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u="none" strike="noStrike">
                          <a:effectLst/>
                        </a:rPr>
                        <a:t>(Å)</a:t>
                      </a:r>
                      <a:endParaRPr lang="en-GB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>
                          <a:effectLst/>
                        </a:rPr>
                        <a:t>Inside OA cage </a:t>
                      </a:r>
                      <a:endParaRPr lang="en-GB" b="1">
                        <a:effectLst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>
                          <a:effectLst/>
                        </a:rPr>
                        <a:t>(Å)</a:t>
                      </a:r>
                      <a:endParaRPr lang="en-GB" b="1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274197444"/>
                  </a:ext>
                </a:extLst>
              </a:tr>
              <a:tr h="32246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1" u="none" strike="noStrike">
                          <a:effectLst/>
                        </a:rPr>
                        <a:t>a </a:t>
                      </a:r>
                      <a:endParaRPr lang="en-GB" b="1" i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u="none" strike="noStrike">
                          <a:effectLst/>
                        </a:rPr>
                        <a:t>3.45 </a:t>
                      </a:r>
                      <a:endParaRPr lang="en-GB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>
                          <a:effectLst/>
                        </a:rPr>
                        <a:t>3.54</a:t>
                      </a:r>
                      <a:endParaRPr lang="en-GB" b="1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60677830"/>
                  </a:ext>
                </a:extLst>
              </a:tr>
              <a:tr h="30791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1" u="none" strike="noStrike">
                          <a:effectLst/>
                        </a:rPr>
                        <a:t>b </a:t>
                      </a:r>
                      <a:endParaRPr lang="en-GB" b="1" i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u="none" strike="noStrike">
                          <a:effectLst/>
                        </a:rPr>
                        <a:t>1.03 </a:t>
                      </a:r>
                      <a:endParaRPr lang="en-GB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>
                          <a:effectLst/>
                        </a:rPr>
                        <a:t>1.00</a:t>
                      </a:r>
                      <a:endParaRPr lang="en-GB" b="1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347050337"/>
                  </a:ext>
                </a:extLst>
              </a:tr>
              <a:tr h="32246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1" u="none" strike="noStrike">
                          <a:effectLst/>
                        </a:rPr>
                        <a:t>c </a:t>
                      </a:r>
                      <a:endParaRPr lang="en-GB" b="1" i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u="none" strike="noStrike">
                          <a:effectLst/>
                        </a:rPr>
                        <a:t>1.28 </a:t>
                      </a:r>
                      <a:endParaRPr lang="en-GB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u="none" strike="noStrike">
                          <a:effectLst/>
                        </a:rPr>
                        <a:t>2.09</a:t>
                      </a:r>
                      <a:endParaRPr lang="en-GB" b="1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3309925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0E05682-D520-44A3-A066-7D4B3BC190CB}"/>
              </a:ext>
            </a:extLst>
          </p:cNvPr>
          <p:cNvSpPr txBox="1"/>
          <p:nvPr/>
        </p:nvSpPr>
        <p:spPr>
          <a:xfrm>
            <a:off x="216724" y="2360553"/>
            <a:ext cx="121348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Structural parameters for anthracene dimer in the gas phase and the octa acid cage  from density-functional theory ground state optimization at CAM-B3LYP-D3BJ/6-31G(</a:t>
            </a:r>
            <a:r>
              <a:rPr lang="en-GB" err="1">
                <a:ea typeface="+mn-lt"/>
                <a:cs typeface="+mn-lt"/>
              </a:rPr>
              <a:t>d,p</a:t>
            </a:r>
            <a:r>
              <a:rPr lang="en-GB">
                <a:ea typeface="+mn-lt"/>
                <a:cs typeface="+mn-lt"/>
              </a:rPr>
              <a:t>)  level.</a:t>
            </a:r>
          </a:p>
          <a:p>
            <a:pPr marL="285750" indent="-285750">
              <a:buFont typeface="Arial"/>
              <a:buChar char="•"/>
            </a:pPr>
            <a:endParaRPr lang="en-GB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 panose="020F0502020204030204"/>
              </a:rPr>
              <a:t>Inside OA cage the Anthracenes are more displaced along </a:t>
            </a:r>
            <a:r>
              <a:rPr lang="en-GB" i="1">
                <a:cs typeface="Calibri" panose="020F0502020204030204"/>
              </a:rPr>
              <a:t>c</a:t>
            </a:r>
            <a:r>
              <a:rPr lang="en-GB">
                <a:cs typeface="Calibri" panose="020F0502020204030204"/>
              </a:rPr>
              <a:t>- axis.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868F849-3737-45DD-8E62-2640246D4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655320"/>
              </p:ext>
            </p:extLst>
          </p:nvPr>
        </p:nvGraphicFramePr>
        <p:xfrm>
          <a:off x="3095037" y="4506147"/>
          <a:ext cx="6635028" cy="1802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757">
                  <a:extLst>
                    <a:ext uri="{9D8B030D-6E8A-4147-A177-3AD203B41FA5}">
                      <a16:colId xmlns:a16="http://schemas.microsoft.com/office/drawing/2014/main" val="137431231"/>
                    </a:ext>
                  </a:extLst>
                </a:gridCol>
                <a:gridCol w="1658757">
                  <a:extLst>
                    <a:ext uri="{9D8B030D-6E8A-4147-A177-3AD203B41FA5}">
                      <a16:colId xmlns:a16="http://schemas.microsoft.com/office/drawing/2014/main" val="2777740408"/>
                    </a:ext>
                  </a:extLst>
                </a:gridCol>
                <a:gridCol w="1658757">
                  <a:extLst>
                    <a:ext uri="{9D8B030D-6E8A-4147-A177-3AD203B41FA5}">
                      <a16:colId xmlns:a16="http://schemas.microsoft.com/office/drawing/2014/main" val="937992138"/>
                    </a:ext>
                  </a:extLst>
                </a:gridCol>
                <a:gridCol w="1658757">
                  <a:extLst>
                    <a:ext uri="{9D8B030D-6E8A-4147-A177-3AD203B41FA5}">
                      <a16:colId xmlns:a16="http://schemas.microsoft.com/office/drawing/2014/main" val="2154028663"/>
                    </a:ext>
                  </a:extLst>
                </a:gridCol>
              </a:tblGrid>
              <a:tr h="63314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none" strike="noStrike">
                          <a:effectLst/>
                        </a:rPr>
                        <a:t>Excited State 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R="38227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none" strike="noStrike">
                          <a:effectLst/>
                        </a:rPr>
                        <a:t>Excitation  </a:t>
                      </a:r>
                      <a:endParaRPr lang="en-GB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none" strike="noStrike">
                          <a:effectLst/>
                        </a:rPr>
                        <a:t>wavelength(nm)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none" strike="noStrike">
                          <a:effectLst/>
                        </a:rPr>
                        <a:t>Excitation energy </a:t>
                      </a:r>
                      <a:endParaRPr lang="en-GB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none" strike="noStrike">
                          <a:effectLst/>
                        </a:rPr>
                        <a:t>(eV)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u="none" strike="noStrike">
                          <a:effectLst/>
                        </a:rPr>
                        <a:t>Oscillator Strength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429199958"/>
                  </a:ext>
                </a:extLst>
              </a:tr>
              <a:tr h="38962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u="none" strike="noStrike">
                          <a:effectLst/>
                        </a:rPr>
                        <a:t>S1 </a:t>
                      </a:r>
                      <a:endParaRPr lang="en-GB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u="none" strike="noStrike">
                          <a:effectLst/>
                        </a:rPr>
                        <a:t>363 </a:t>
                      </a:r>
                      <a:endParaRPr lang="en-GB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u="none" strike="noStrike">
                          <a:effectLst/>
                        </a:rPr>
                        <a:t>3.42 </a:t>
                      </a:r>
                      <a:endParaRPr lang="en-GB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u="none" strike="noStrike">
                          <a:effectLst/>
                        </a:rPr>
                        <a:t>0.00</a:t>
                      </a:r>
                      <a:endParaRPr lang="en-GB" b="1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434003672"/>
                  </a:ext>
                </a:extLst>
              </a:tr>
              <a:tr h="38962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u="none" strike="noStrike">
                          <a:effectLst/>
                        </a:rPr>
                        <a:t>S2 </a:t>
                      </a:r>
                      <a:endParaRPr lang="en-GB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u="none" strike="noStrike">
                          <a:effectLst/>
                        </a:rPr>
                        <a:t>342 </a:t>
                      </a:r>
                      <a:endParaRPr lang="en-GB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u="none" strike="noStrike">
                          <a:effectLst/>
                        </a:rPr>
                        <a:t>3.62 </a:t>
                      </a:r>
                      <a:endParaRPr lang="en-GB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u="none" strike="noStrike">
                          <a:effectLst/>
                        </a:rPr>
                        <a:t>0.11</a:t>
                      </a:r>
                      <a:endParaRPr lang="en-GB" b="1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978495764"/>
                  </a:ext>
                </a:extLst>
              </a:tr>
              <a:tr h="38962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u="none" strike="noStrike">
                          <a:effectLst/>
                        </a:rPr>
                        <a:t>S3 </a:t>
                      </a:r>
                      <a:endParaRPr lang="en-GB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u="none" strike="noStrike">
                          <a:effectLst/>
                        </a:rPr>
                        <a:t>309 </a:t>
                      </a:r>
                      <a:endParaRPr lang="en-GB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u="none" strike="noStrike">
                          <a:effectLst/>
                        </a:rPr>
                        <a:t>4.01 </a:t>
                      </a:r>
                      <a:endParaRPr lang="en-GB" b="1"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u="none" strike="noStrike">
                          <a:effectLst/>
                        </a:rPr>
                        <a:t>0.00</a:t>
                      </a:r>
                      <a:endParaRPr lang="en-GB" b="1">
                        <a:effectLst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394470531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CF3AC86-C5DF-436D-8E1C-58F97D2F8ED6}"/>
              </a:ext>
            </a:extLst>
          </p:cNvPr>
          <p:cNvSpPr txBox="1"/>
          <p:nvPr/>
        </p:nvSpPr>
        <p:spPr>
          <a:xfrm>
            <a:off x="190030" y="3604918"/>
            <a:ext cx="72023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u="sng">
                <a:ea typeface="+mn-lt"/>
                <a:cs typeface="+mn-lt"/>
              </a:rPr>
              <a:t>Spectra of An2@OA2 complex with QM/MM :</a:t>
            </a:r>
            <a:endParaRPr lang="en-US" sz="2800" b="1" u="sng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F8D050-162E-4BB8-9B58-554EAE7D7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863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4F108FD-571D-4820-8846-6F1C55AC0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103189"/>
              </p:ext>
            </p:extLst>
          </p:nvPr>
        </p:nvGraphicFramePr>
        <p:xfrm>
          <a:off x="359434" y="1624641"/>
          <a:ext cx="83580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4618">
                  <a:extLst>
                    <a:ext uri="{9D8B030D-6E8A-4147-A177-3AD203B41FA5}">
                      <a16:colId xmlns:a16="http://schemas.microsoft.com/office/drawing/2014/main" val="3465312750"/>
                    </a:ext>
                  </a:extLst>
                </a:gridCol>
                <a:gridCol w="1463355">
                  <a:extLst>
                    <a:ext uri="{9D8B030D-6E8A-4147-A177-3AD203B41FA5}">
                      <a16:colId xmlns:a16="http://schemas.microsoft.com/office/drawing/2014/main" val="3383527071"/>
                    </a:ext>
                  </a:extLst>
                </a:gridCol>
                <a:gridCol w="1463355">
                  <a:extLst>
                    <a:ext uri="{9D8B030D-6E8A-4147-A177-3AD203B41FA5}">
                      <a16:colId xmlns:a16="http://schemas.microsoft.com/office/drawing/2014/main" val="1173927783"/>
                    </a:ext>
                  </a:extLst>
                </a:gridCol>
                <a:gridCol w="1463355">
                  <a:extLst>
                    <a:ext uri="{9D8B030D-6E8A-4147-A177-3AD203B41FA5}">
                      <a16:colId xmlns:a16="http://schemas.microsoft.com/office/drawing/2014/main" val="1015657327"/>
                    </a:ext>
                  </a:extLst>
                </a:gridCol>
                <a:gridCol w="1463355">
                  <a:extLst>
                    <a:ext uri="{9D8B030D-6E8A-4147-A177-3AD203B41FA5}">
                      <a16:colId xmlns:a16="http://schemas.microsoft.com/office/drawing/2014/main" val="3102207682"/>
                    </a:ext>
                  </a:extLst>
                </a:gridCol>
              </a:tblGrid>
              <a:tr h="34523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/>
                        <a:t>Structural parameters</a:t>
                      </a:r>
                      <a:endParaRPr lang="en-US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b="0"/>
                        <a:t>6-31g**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6-31+g*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6-31+g**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/>
                        <a:t>6-31++g**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644776"/>
                  </a:ext>
                </a:extLst>
              </a:tr>
              <a:tr h="34523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i="1"/>
                        <a:t>a </a:t>
                      </a:r>
                      <a:r>
                        <a:rPr lang="en-US" sz="1800" b="0" i="0" u="none" strike="noStrike" noProof="0">
                          <a:latin typeface="Calibri"/>
                        </a:rPr>
                        <a:t>(Å)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IN" sz="1800" b="0" i="0" u="none" strike="noStrike" noProof="0">
                          <a:latin typeface="Calibri"/>
                        </a:rPr>
                        <a:t>3.45</a:t>
                      </a:r>
                      <a:r>
                        <a:rPr lang="en-IN" sz="1800" b="1" i="0" u="none" strike="noStrike" noProof="0">
                          <a:latin typeface="Calibri"/>
                        </a:rPr>
                        <a:t> 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3.46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3.46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3.46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7318408"/>
                  </a:ext>
                </a:extLst>
              </a:tr>
              <a:tr h="34523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i="1"/>
                        <a:t>b </a:t>
                      </a:r>
                      <a:r>
                        <a:rPr lang="en-IN" sz="1800" b="0" i="1" u="none" strike="noStrike" noProof="0">
                          <a:latin typeface="Arial"/>
                        </a:rPr>
                        <a:t>(</a:t>
                      </a:r>
                      <a:r>
                        <a:rPr lang="en-IN" sz="1800" b="0" i="0" u="none" strike="noStrike" noProof="0">
                          <a:latin typeface="Arial"/>
                        </a:rPr>
                        <a:t>Å)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IN" sz="1800" b="0" i="0" u="none" strike="noStrike" noProof="0">
                          <a:latin typeface="Calibri"/>
                        </a:rPr>
                        <a:t>1.03 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1.13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1.12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7676930"/>
                  </a:ext>
                </a:extLst>
              </a:tr>
              <a:tr h="345232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IN" sz="1800" b="0" i="1" u="none" strike="noStrike" noProof="0">
                          <a:latin typeface="Arial"/>
                        </a:rPr>
                        <a:t>c </a:t>
                      </a:r>
                      <a:r>
                        <a:rPr lang="en-IN" sz="1800" b="0" i="0" u="none" strike="noStrike" noProof="0">
                          <a:latin typeface="Arial"/>
                        </a:rPr>
                        <a:t>(Å)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IN" sz="1800" b="0" i="0" u="none" strike="noStrike" noProof="0">
                          <a:latin typeface="Calibri"/>
                        </a:rPr>
                        <a:t>1.28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1.33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1.33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1.33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0419496"/>
                  </a:ext>
                </a:extLst>
              </a:tr>
              <a:tr h="345232"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Inter-planar cosine 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0.99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0.99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0.99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461109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A84C4D-4F2C-4D2F-AF26-66B981B3E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745620"/>
              </p:ext>
            </p:extLst>
          </p:nvPr>
        </p:nvGraphicFramePr>
        <p:xfrm>
          <a:off x="712744" y="3753998"/>
          <a:ext cx="6437565" cy="2305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513">
                  <a:extLst>
                    <a:ext uri="{9D8B030D-6E8A-4147-A177-3AD203B41FA5}">
                      <a16:colId xmlns:a16="http://schemas.microsoft.com/office/drawing/2014/main" val="2808079108"/>
                    </a:ext>
                  </a:extLst>
                </a:gridCol>
                <a:gridCol w="1287513">
                  <a:extLst>
                    <a:ext uri="{9D8B030D-6E8A-4147-A177-3AD203B41FA5}">
                      <a16:colId xmlns:a16="http://schemas.microsoft.com/office/drawing/2014/main" val="2541364432"/>
                    </a:ext>
                  </a:extLst>
                </a:gridCol>
                <a:gridCol w="1287513">
                  <a:extLst>
                    <a:ext uri="{9D8B030D-6E8A-4147-A177-3AD203B41FA5}">
                      <a16:colId xmlns:a16="http://schemas.microsoft.com/office/drawing/2014/main" val="4138893454"/>
                    </a:ext>
                  </a:extLst>
                </a:gridCol>
                <a:gridCol w="1287513">
                  <a:extLst>
                    <a:ext uri="{9D8B030D-6E8A-4147-A177-3AD203B41FA5}">
                      <a16:colId xmlns:a16="http://schemas.microsoft.com/office/drawing/2014/main" val="2686448523"/>
                    </a:ext>
                  </a:extLst>
                </a:gridCol>
                <a:gridCol w="1287513">
                  <a:extLst>
                    <a:ext uri="{9D8B030D-6E8A-4147-A177-3AD203B41FA5}">
                      <a16:colId xmlns:a16="http://schemas.microsoft.com/office/drawing/2014/main" val="3406628345"/>
                    </a:ext>
                  </a:extLst>
                </a:gridCol>
              </a:tblGrid>
              <a:tr h="38507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6-31g**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6-31+g*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6-31+g**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6-31++g**</a:t>
                      </a:r>
                      <a:endParaRPr lang="en-GB" sz="1800" b="0" i="0" u="none" strike="noStrike" noProof="0">
                        <a:latin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71444"/>
                  </a:ext>
                </a:extLst>
              </a:tr>
              <a:tr h="55897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/>
                        <a:t>3.62 </a:t>
                      </a:r>
                      <a:r>
                        <a:rPr lang="en-GB" sz="1800" b="0" i="0" u="none" strike="noStrike" noProof="0">
                          <a:latin typeface="Calibri"/>
                        </a:rPr>
                        <a:t>eV </a:t>
                      </a:r>
                      <a:r>
                        <a:rPr lang="en-GB" sz="1800" b="0" i="0" u="none" strike="noStrike" noProof="0"/>
                        <a:t>(0.00)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3.55 eV (0.00)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3.55 eV (0.00)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3.55 eV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(0.00)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0151847"/>
                  </a:ext>
                </a:extLst>
              </a:tr>
              <a:tr h="55897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3.67 eV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(0.12)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3.59 eV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(0.11)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3.59 eV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(0.11)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3.59 eV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(0.11)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0363927"/>
                  </a:ext>
                </a:extLst>
              </a:tr>
              <a:tr h="55897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S3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3.94 eV (0.00)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3.89 eV (0.00)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3.89 eV</a:t>
                      </a:r>
                      <a:endParaRPr lang="en-US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(0.00)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3.89 </a:t>
                      </a:r>
                      <a:r>
                        <a:rPr lang="en-GB" sz="1800" b="0" i="0" u="none" strike="noStrike" noProof="0">
                          <a:latin typeface="Calibri"/>
                        </a:rPr>
                        <a:t>eV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/>
                        <a:t>(0.00)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9994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5A5C229-312A-4240-AAC7-BBDDAF6FCB8B}"/>
              </a:ext>
            </a:extLst>
          </p:cNvPr>
          <p:cNvSpPr/>
          <p:nvPr/>
        </p:nvSpPr>
        <p:spPr>
          <a:xfrm>
            <a:off x="2875" y="-4313"/>
            <a:ext cx="12191999" cy="92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cs typeface="Calibri"/>
              </a:rPr>
              <a:t>Comparison between different basis 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F704C-2BEB-4B34-BD62-642868C2A850}"/>
              </a:ext>
            </a:extLst>
          </p:cNvPr>
          <p:cNvSpPr txBox="1"/>
          <p:nvPr/>
        </p:nvSpPr>
        <p:spPr>
          <a:xfrm>
            <a:off x="93992" y="1014143"/>
            <a:ext cx="105137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000">
                <a:cs typeface="Calibri"/>
              </a:rPr>
              <a:t>All the calculations were done with CAM-B3LYP-D3BJ functional on gas-phase anthracene dimer.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C11FE-B55B-40FC-AA73-ED4C4591DCBA}"/>
              </a:ext>
            </a:extLst>
          </p:cNvPr>
          <p:cNvSpPr txBox="1"/>
          <p:nvPr/>
        </p:nvSpPr>
        <p:spPr>
          <a:xfrm>
            <a:off x="8834527" y="1401433"/>
            <a:ext cx="323203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Structural parameters with and without diffuse function ( in  basis set)are very close .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Increase the size of basis set increases computation time.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D2BDF-BA72-42AA-A47D-77218DE147F8}"/>
              </a:ext>
            </a:extLst>
          </p:cNvPr>
          <p:cNvSpPr txBox="1"/>
          <p:nvPr/>
        </p:nvSpPr>
        <p:spPr>
          <a:xfrm>
            <a:off x="7117809" y="4104243"/>
            <a:ext cx="494213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/>
              <a:t>Excitation Energy and Oscillator strength(in parenthesis) are very close with different basis sets.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684271-0E22-4567-8345-7A388714D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844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9D7CC16-3991-416D-B1B8-D7A6B30063A2}"/>
              </a:ext>
            </a:extLst>
          </p:cNvPr>
          <p:cNvSpPr/>
          <p:nvPr/>
        </p:nvSpPr>
        <p:spPr>
          <a:xfrm>
            <a:off x="2875" y="-4313"/>
            <a:ext cx="12191999" cy="92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cs typeface="Calibri"/>
              </a:rPr>
              <a:t>Comparison between different basis sets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3FB14A60-07FC-4CA5-BC2A-695AAD452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698609"/>
              </p:ext>
            </p:extLst>
          </p:nvPr>
        </p:nvGraphicFramePr>
        <p:xfrm>
          <a:off x="545629" y="1396999"/>
          <a:ext cx="5092992" cy="2123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664">
                  <a:extLst>
                    <a:ext uri="{9D8B030D-6E8A-4147-A177-3AD203B41FA5}">
                      <a16:colId xmlns:a16="http://schemas.microsoft.com/office/drawing/2014/main" val="476369844"/>
                    </a:ext>
                  </a:extLst>
                </a:gridCol>
                <a:gridCol w="1697664">
                  <a:extLst>
                    <a:ext uri="{9D8B030D-6E8A-4147-A177-3AD203B41FA5}">
                      <a16:colId xmlns:a16="http://schemas.microsoft.com/office/drawing/2014/main" val="1163808356"/>
                    </a:ext>
                  </a:extLst>
                </a:gridCol>
                <a:gridCol w="1697664">
                  <a:extLst>
                    <a:ext uri="{9D8B030D-6E8A-4147-A177-3AD203B41FA5}">
                      <a16:colId xmlns:a16="http://schemas.microsoft.com/office/drawing/2014/main" val="1484985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Basis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Ground State energy (</a:t>
                      </a:r>
                      <a:r>
                        <a:rPr lang="en-GB" err="1"/>
                        <a:t>a.u</a:t>
                      </a:r>
                      <a:r>
                        <a:rPr lang="en-GB"/>
                        <a:t>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/>
                        <a:t>Binding </a:t>
                      </a:r>
                    </a:p>
                    <a:p>
                      <a:pPr lvl="0" algn="ctr">
                        <a:buNone/>
                      </a:pPr>
                      <a:r>
                        <a:rPr lang="en-GB"/>
                        <a:t>Energy(eV)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267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6-31g**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-1078.516 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-0.36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847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6-31+g*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-1078.519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-0.41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675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6-31+g**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/>
                        <a:t>-1078.550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/>
                        <a:t>-0.41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2578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6-31++g**</a:t>
                      </a:r>
                      <a:endParaRPr lang="en-US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-1078.550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-0.42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186796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66AD2B9-712D-4F1C-A120-8BE7677B82D2}"/>
              </a:ext>
            </a:extLst>
          </p:cNvPr>
          <p:cNvSpPr txBox="1"/>
          <p:nvPr/>
        </p:nvSpPr>
        <p:spPr>
          <a:xfrm>
            <a:off x="6380104" y="1666993"/>
            <a:ext cx="466231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Binding energies mentioned here is with BSSE correction.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Using diffuse functions in basis set  gives us higher binding energy.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FA872CB-48DD-4F01-ACFD-6CC32AC1B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17013"/>
              </p:ext>
            </p:extLst>
          </p:nvPr>
        </p:nvGraphicFramePr>
        <p:xfrm>
          <a:off x="430171" y="3755999"/>
          <a:ext cx="7088735" cy="2868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747">
                  <a:extLst>
                    <a:ext uri="{9D8B030D-6E8A-4147-A177-3AD203B41FA5}">
                      <a16:colId xmlns:a16="http://schemas.microsoft.com/office/drawing/2014/main" val="2386531288"/>
                    </a:ext>
                  </a:extLst>
                </a:gridCol>
                <a:gridCol w="1417747">
                  <a:extLst>
                    <a:ext uri="{9D8B030D-6E8A-4147-A177-3AD203B41FA5}">
                      <a16:colId xmlns:a16="http://schemas.microsoft.com/office/drawing/2014/main" val="4164730630"/>
                    </a:ext>
                  </a:extLst>
                </a:gridCol>
                <a:gridCol w="1417747">
                  <a:extLst>
                    <a:ext uri="{9D8B030D-6E8A-4147-A177-3AD203B41FA5}">
                      <a16:colId xmlns:a16="http://schemas.microsoft.com/office/drawing/2014/main" val="3926631424"/>
                    </a:ext>
                  </a:extLst>
                </a:gridCol>
                <a:gridCol w="1417747">
                  <a:extLst>
                    <a:ext uri="{9D8B030D-6E8A-4147-A177-3AD203B41FA5}">
                      <a16:colId xmlns:a16="http://schemas.microsoft.com/office/drawing/2014/main" val="4233803482"/>
                    </a:ext>
                  </a:extLst>
                </a:gridCol>
                <a:gridCol w="1417747">
                  <a:extLst>
                    <a:ext uri="{9D8B030D-6E8A-4147-A177-3AD203B41FA5}">
                      <a16:colId xmlns:a16="http://schemas.microsoft.com/office/drawing/2014/main" val="3124096790"/>
                    </a:ext>
                  </a:extLst>
                </a:gridCol>
              </a:tblGrid>
              <a:tr h="758031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vl="0" algn="ctr"/>
                      <a:r>
                        <a:rPr lang="en-GB"/>
                        <a:t>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 b="1" i="0" u="none" strike="noStrike" noProof="0">
                          <a:latin typeface="Calibri"/>
                        </a:rPr>
                        <a:t>NL </a:t>
                      </a:r>
                    </a:p>
                    <a:p>
                      <a:pPr lvl="0" algn="ctr">
                        <a:buNone/>
                      </a:pPr>
                      <a:endParaRPr lang="en-GB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04104"/>
                  </a:ext>
                </a:extLst>
              </a:tr>
              <a:tr h="435868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6-31g**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6-31++g**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6-31g*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6-31++g**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4255716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Relative position(</a:t>
                      </a:r>
                      <a:r>
                        <a:rPr lang="en-GB" err="1"/>
                        <a:t>w.r.t.</a:t>
                      </a:r>
                      <a:r>
                        <a:rPr lang="en-GB"/>
                        <a:t> optimized structure)(</a:t>
                      </a:r>
                      <a:r>
                        <a:rPr lang="en-IN" sz="1800" b="0" i="0" u="none" strike="noStrike" noProof="0">
                          <a:latin typeface="Calibri"/>
                        </a:rPr>
                        <a:t>Å</a:t>
                      </a:r>
                      <a:r>
                        <a:rPr lang="en-GB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/>
                      <a:endParaRPr lang="en-GB"/>
                    </a:p>
                    <a:p>
                      <a:pPr lvl="1" algn="ctr">
                        <a:buNone/>
                      </a:pPr>
                      <a:r>
                        <a:rPr lang="en-GB"/>
                        <a:t>-1.24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/>
                      <a:endParaRPr lang="en-GB"/>
                    </a:p>
                    <a:p>
                      <a:pPr lvl="1" algn="ctr">
                        <a:buNone/>
                      </a:pPr>
                      <a:r>
                        <a:rPr lang="en-GB"/>
                        <a:t>-1.33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/>
                      <a:endParaRPr lang="en-GB"/>
                    </a:p>
                    <a:p>
                      <a:pPr lvl="1" algn="ctr">
                        <a:buNone/>
                      </a:pPr>
                      <a:r>
                        <a:rPr lang="en-GB"/>
                        <a:t>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ctr">
                        <a:buNone/>
                      </a:pPr>
                      <a:endParaRPr lang="en-GB" sz="1800" b="0" i="0" u="none" strike="noStrike" noProof="0">
                        <a:latin typeface="Calibri"/>
                      </a:endParaRPr>
                    </a:p>
                    <a:p>
                      <a:pPr lvl="1" algn="ctr">
                        <a:buNone/>
                      </a:pPr>
                      <a:r>
                        <a:rPr lang="en-GB" sz="1800" b="0" i="0" u="none" strike="noStrike" noProof="0">
                          <a:latin typeface="Calibri"/>
                        </a:rPr>
                        <a:t>0.88 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2263043"/>
                  </a:ext>
                </a:extLst>
              </a:tr>
              <a:tr h="435868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Barrier hight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0.33 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0.38 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0.15 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0.18 eV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00739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C7BAABE-7B61-4232-BFA2-F3F15F64FDCD}"/>
              </a:ext>
            </a:extLst>
          </p:cNvPr>
          <p:cNvSpPr txBox="1"/>
          <p:nvPr/>
        </p:nvSpPr>
        <p:spPr>
          <a:xfrm>
            <a:off x="7873041" y="4106174"/>
            <a:ext cx="363459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Relative position of AL and NL excimer does not differ much .</a:t>
            </a:r>
          </a:p>
          <a:p>
            <a:pPr marL="285750" indent="-285750">
              <a:buFont typeface="Arial"/>
              <a:buChar char="•"/>
            </a:pPr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Barrier hight with different basis sets is close enough.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9EA0A7-1B15-43E1-8A70-1C6E4E2AB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597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EC8EA7-5FE7-4801-8AE7-FAEA9C778CB1}"/>
              </a:ext>
            </a:extLst>
          </p:cNvPr>
          <p:cNvSpPr/>
          <p:nvPr/>
        </p:nvSpPr>
        <p:spPr>
          <a:xfrm>
            <a:off x="2875" y="-4313"/>
            <a:ext cx="12191999" cy="92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 b="1">
                <a:cs typeface="Calibri"/>
              </a:rPr>
              <a:t>Comparison between PES with different basis sets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B0F45-7949-4452-89D5-C9012CF86BF4}"/>
              </a:ext>
            </a:extLst>
          </p:cNvPr>
          <p:cNvSpPr txBox="1"/>
          <p:nvPr/>
        </p:nvSpPr>
        <p:spPr>
          <a:xfrm>
            <a:off x="1274343" y="3404291"/>
            <a:ext cx="2901834" cy="6846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rgbClr val="FFFFFF"/>
                </a:solidFill>
              </a:rPr>
              <a:t>Comparison between different basis sets</a:t>
            </a:r>
            <a:r>
              <a:rPr lang="en-GB">
                <a:cs typeface="Calibri"/>
              </a:rPr>
              <a:t>​</a:t>
            </a:r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BB93C1-FADB-4654-AAA8-B8CE23CB0930}"/>
              </a:ext>
            </a:extLst>
          </p:cNvPr>
          <p:cNvGrpSpPr/>
          <p:nvPr/>
        </p:nvGrpSpPr>
        <p:grpSpPr>
          <a:xfrm>
            <a:off x="1293793" y="1101305"/>
            <a:ext cx="10228221" cy="4049535"/>
            <a:chOff x="1293793" y="1101305"/>
            <a:chExt cx="10228221" cy="4049535"/>
          </a:xfrm>
        </p:grpSpPr>
        <p:pic>
          <p:nvPicPr>
            <p:cNvPr id="25" name="Picture 25" descr="Chart, line chart&#10;&#10;Description automatically generated">
              <a:extLst>
                <a:ext uri="{FF2B5EF4-FFF2-40B4-BE49-F238E27FC236}">
                  <a16:creationId xmlns:a16="http://schemas.microsoft.com/office/drawing/2014/main" id="{9142762C-563E-41FD-A9EA-22793346F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47840" y="1427291"/>
              <a:ext cx="4400608" cy="3379067"/>
            </a:xfrm>
            <a:prstGeom prst="rect">
              <a:avLst/>
            </a:prstGeom>
          </p:spPr>
        </p:pic>
        <p:pic>
          <p:nvPicPr>
            <p:cNvPr id="12" name="Picture 12" descr="Chart, line chart&#10;&#10;Description automatically generated">
              <a:extLst>
                <a:ext uri="{FF2B5EF4-FFF2-40B4-BE49-F238E27FC236}">
                  <a16:creationId xmlns:a16="http://schemas.microsoft.com/office/drawing/2014/main" id="{CFB9C991-F182-46B8-8846-8F413B07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3310" y="1326648"/>
              <a:ext cx="4508974" cy="3474597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3106636-114B-425B-AED6-5966854FA007}"/>
                </a:ext>
              </a:extLst>
            </p:cNvPr>
            <p:cNvGrpSpPr/>
            <p:nvPr/>
          </p:nvGrpSpPr>
          <p:grpSpPr>
            <a:xfrm>
              <a:off x="1293793" y="1770879"/>
              <a:ext cx="1843097" cy="3207291"/>
              <a:chOff x="4116601" y="900679"/>
              <a:chExt cx="4951279" cy="2998817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89798A-9F62-4B4E-A9C5-C1176271E7B0}"/>
                  </a:ext>
                </a:extLst>
              </p:cNvPr>
              <p:cNvSpPr txBox="1"/>
              <p:nvPr/>
            </p:nvSpPr>
            <p:spPr>
              <a:xfrm rot="16200000">
                <a:off x="4307511" y="709769"/>
                <a:ext cx="1892194" cy="227401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2800" b="1" err="1">
                    <a:ea typeface="+mn-lt"/>
                    <a:cs typeface="+mn-lt"/>
                  </a:rPr>
                  <a:t>E</a:t>
                </a:r>
                <a:r>
                  <a:rPr lang="en-GB" sz="2800" b="1" baseline="-25000" err="1">
                    <a:ea typeface="+mn-lt"/>
                    <a:cs typeface="+mn-lt"/>
                  </a:rPr>
                  <a:t>binding</a:t>
                </a:r>
                <a:r>
                  <a:rPr lang="en-GB" sz="2800" b="1">
                    <a:ea typeface="+mn-lt"/>
                    <a:cs typeface="+mn-lt"/>
                  </a:rPr>
                  <a:t>(eV) </a:t>
                </a:r>
                <a:endParaRPr lang="en-GB" sz="2800">
                  <a:ea typeface="+mn-lt"/>
                  <a:cs typeface="+mn-lt"/>
                </a:endParaRPr>
              </a:p>
              <a:p>
                <a:pPr algn="l"/>
                <a:endParaRPr lang="en-GB">
                  <a:cs typeface="Calibri"/>
                </a:endParaRPr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1F2EA5D5-ECF3-4A79-BB09-7F86C49A3BBE}"/>
                  </a:ext>
                </a:extLst>
              </p:cNvPr>
              <p:cNvSpPr/>
              <p:nvPr/>
            </p:nvSpPr>
            <p:spPr>
              <a:xfrm flipH="1">
                <a:off x="8304567" y="3736598"/>
                <a:ext cx="763313" cy="162898"/>
              </a:xfrm>
              <a:prstGeom prst="triangl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F4A07F-2E63-425A-A55B-9BA85277F6C5}"/>
                </a:ext>
              </a:extLst>
            </p:cNvPr>
            <p:cNvSpPr txBox="1"/>
            <p:nvPr/>
          </p:nvSpPr>
          <p:spPr>
            <a:xfrm>
              <a:off x="3209447" y="4689175"/>
              <a:ext cx="1015947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400" b="1" err="1">
                  <a:ea typeface="+mn-lt"/>
                  <a:cs typeface="+mn-lt"/>
                </a:rPr>
                <a:t>Δc</a:t>
              </a:r>
              <a:r>
                <a:rPr lang="en-GB" sz="2400" b="1">
                  <a:ea typeface="+mn-lt"/>
                  <a:cs typeface="+mn-lt"/>
                </a:rPr>
                <a:t>(</a:t>
              </a:r>
              <a:r>
                <a:rPr lang="en-IN" sz="2400" b="1">
                  <a:ea typeface="+mn-lt"/>
                  <a:cs typeface="+mn-lt"/>
                </a:rPr>
                <a:t>Å)</a:t>
              </a:r>
              <a:endParaRPr lang="en-US">
                <a:ea typeface="+mn-lt"/>
                <a:cs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0D4F09-06AC-4904-BD9F-EEB8E591DDA3}"/>
                </a:ext>
              </a:extLst>
            </p:cNvPr>
            <p:cNvSpPr txBox="1"/>
            <p:nvPr/>
          </p:nvSpPr>
          <p:spPr>
            <a:xfrm>
              <a:off x="2563762" y="1101305"/>
              <a:ext cx="2901834" cy="39120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b="1"/>
                <a:t>With 6-31g**</a:t>
              </a:r>
              <a:endParaRPr lang="en-GB" b="1" u="sng">
                <a:cs typeface="Calibri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C8BC68-00F0-4D62-B5F1-E7676E5FA691}"/>
                </a:ext>
              </a:extLst>
            </p:cNvPr>
            <p:cNvSpPr txBox="1"/>
            <p:nvPr/>
          </p:nvSpPr>
          <p:spPr>
            <a:xfrm rot="16200000">
              <a:off x="5751942" y="2439878"/>
              <a:ext cx="2083328" cy="5534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800" b="1" err="1"/>
                <a:t>E</a:t>
              </a:r>
              <a:r>
                <a:rPr lang="en-GB" sz="2800" b="1" baseline="-25000" err="1"/>
                <a:t>binding</a:t>
              </a:r>
              <a:r>
                <a:rPr lang="en-GB" sz="2800" b="1" baseline="-25000"/>
                <a:t>(</a:t>
              </a:r>
              <a:r>
                <a:rPr lang="en-GB" sz="2800" b="1"/>
                <a:t>eV) </a:t>
              </a:r>
              <a:r>
                <a:rPr lang="en-GB" sz="2800">
                  <a:cs typeface="Calibri"/>
                </a:rPr>
                <a:t>​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F27BCF9-9D89-458F-BE08-88C60B5179A7}"/>
                </a:ext>
              </a:extLst>
            </p:cNvPr>
            <p:cNvSpPr txBox="1"/>
            <p:nvPr/>
          </p:nvSpPr>
          <p:spPr>
            <a:xfrm>
              <a:off x="8620180" y="4593039"/>
              <a:ext cx="2901834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400" b="1" err="1"/>
                <a:t>Δc</a:t>
              </a:r>
              <a:r>
                <a:rPr lang="en-GB" sz="2400" b="1"/>
                <a:t>(</a:t>
              </a:r>
              <a:r>
                <a:rPr lang="en-IN" sz="2400" b="1"/>
                <a:t>Å)</a:t>
              </a:r>
              <a:r>
                <a:rPr lang="en-GB" sz="2400">
                  <a:cs typeface="Calibri"/>
                </a:rPr>
                <a:t>​</a:t>
              </a:r>
              <a:endParaRPr lang="en-GB" sz="240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1112B9A-0A90-404D-8F3A-B1EC4FE3C547}"/>
              </a:ext>
            </a:extLst>
          </p:cNvPr>
          <p:cNvSpPr txBox="1"/>
          <p:nvPr/>
        </p:nvSpPr>
        <p:spPr>
          <a:xfrm>
            <a:off x="7738071" y="1043796"/>
            <a:ext cx="2901834" cy="391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/>
              <a:t>With 6-31++g**</a:t>
            </a:r>
            <a:endParaRPr lang="en-GB" b="1"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805CD3-0880-48D6-A6F9-1CC6025C3E36}"/>
              </a:ext>
            </a:extLst>
          </p:cNvPr>
          <p:cNvSpPr txBox="1"/>
          <p:nvPr/>
        </p:nvSpPr>
        <p:spPr>
          <a:xfrm>
            <a:off x="769728" y="5284218"/>
            <a:ext cx="106795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An  comparison of plots suggests that overall nature of the PEC is same ,with different basis set.</a:t>
            </a:r>
          </a:p>
          <a:p>
            <a:pPr marL="285750" indent="-285750">
              <a:buFont typeface="Arial"/>
              <a:buChar char="•"/>
            </a:pPr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So we have chosen 6-31g** as our basis set.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BAE0F-1C7A-4559-9659-EDF79456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76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1BF7B7-7C3F-42D0-9CFC-164421AF5536}"/>
              </a:ext>
            </a:extLst>
          </p:cNvPr>
          <p:cNvSpPr/>
          <p:nvPr/>
        </p:nvSpPr>
        <p:spPr>
          <a:xfrm>
            <a:off x="3763" y="-941"/>
            <a:ext cx="12191999" cy="912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cs typeface="Calibri"/>
              </a:rPr>
              <a:t>Comparison between different Functionals 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20F163-BBA7-4BEE-99BB-350645846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676092"/>
              </p:ext>
            </p:extLst>
          </p:nvPr>
        </p:nvGraphicFramePr>
        <p:xfrm>
          <a:off x="272814" y="1608666"/>
          <a:ext cx="8063170" cy="20401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634">
                  <a:extLst>
                    <a:ext uri="{9D8B030D-6E8A-4147-A177-3AD203B41FA5}">
                      <a16:colId xmlns:a16="http://schemas.microsoft.com/office/drawing/2014/main" val="2727656272"/>
                    </a:ext>
                  </a:extLst>
                </a:gridCol>
                <a:gridCol w="1612634">
                  <a:extLst>
                    <a:ext uri="{9D8B030D-6E8A-4147-A177-3AD203B41FA5}">
                      <a16:colId xmlns:a16="http://schemas.microsoft.com/office/drawing/2014/main" val="1084681878"/>
                    </a:ext>
                  </a:extLst>
                </a:gridCol>
                <a:gridCol w="1612634">
                  <a:extLst>
                    <a:ext uri="{9D8B030D-6E8A-4147-A177-3AD203B41FA5}">
                      <a16:colId xmlns:a16="http://schemas.microsoft.com/office/drawing/2014/main" val="99917215"/>
                    </a:ext>
                  </a:extLst>
                </a:gridCol>
                <a:gridCol w="1612634">
                  <a:extLst>
                    <a:ext uri="{9D8B030D-6E8A-4147-A177-3AD203B41FA5}">
                      <a16:colId xmlns:a16="http://schemas.microsoft.com/office/drawing/2014/main" val="1351877001"/>
                    </a:ext>
                  </a:extLst>
                </a:gridCol>
                <a:gridCol w="1612634">
                  <a:extLst>
                    <a:ext uri="{9D8B030D-6E8A-4147-A177-3AD203B41FA5}">
                      <a16:colId xmlns:a16="http://schemas.microsoft.com/office/drawing/2014/main" val="295821499"/>
                    </a:ext>
                  </a:extLst>
                </a:gridCol>
              </a:tblGrid>
              <a:tr h="65851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dirty="0">
                          <a:effectLst/>
                        </a:rPr>
                        <a:t>State​</a:t>
                      </a:r>
                      <a:endParaRPr lang="en-GB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effectLst/>
                        </a:rPr>
                        <a:t>W-B97xD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effectLst/>
                        </a:rPr>
                        <a:t>CAM-B3LYP-D3BJ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dirty="0">
                          <a:effectLst/>
                        </a:rPr>
                        <a:t>MO6-2X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effectLst/>
                          <a:latin typeface="Calibri"/>
                        </a:rPr>
                        <a:t>MO6-2X-</a:t>
                      </a:r>
                      <a:r>
                        <a:rPr lang="en-US" dirty="0">
                          <a:effectLst/>
                        </a:rPr>
                        <a:t>D3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7395063"/>
                  </a:ext>
                </a:extLst>
              </a:tr>
              <a:tr h="46055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 dirty="0">
                          <a:effectLst/>
                        </a:rPr>
                        <a:t>S1</a:t>
                      </a:r>
                      <a:r>
                        <a:rPr lang="en-US" dirty="0">
                          <a:effectLst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 dirty="0">
                          <a:effectLst/>
                          <a:latin typeface="Calibri"/>
                        </a:rPr>
                        <a:t>3.63 eV(0.00)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dirty="0">
                          <a:effectLst/>
                        </a:rPr>
                        <a:t>3.63 </a:t>
                      </a:r>
                      <a:r>
                        <a:rPr lang="en-GB" sz="1800" b="0" i="0" u="none" strike="noStrike" noProof="0" dirty="0">
                          <a:effectLst/>
                          <a:latin typeface="Calibri"/>
                        </a:rPr>
                        <a:t>eV</a:t>
                      </a:r>
                      <a:r>
                        <a:rPr lang="en-GB" dirty="0">
                          <a:effectLst/>
                        </a:rPr>
                        <a:t>(0.00)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dirty="0">
                          <a:effectLst/>
                        </a:rPr>
                        <a:t>3.62 </a:t>
                      </a:r>
                      <a:r>
                        <a:rPr lang="en-GB" sz="1800" b="0" i="0" u="none" strike="noStrike" noProof="0" dirty="0">
                          <a:effectLst/>
                          <a:latin typeface="Calibri"/>
                        </a:rPr>
                        <a:t>eV</a:t>
                      </a:r>
                      <a:r>
                        <a:rPr lang="en-GB" dirty="0">
                          <a:effectLst/>
                        </a:rPr>
                        <a:t>(0.10)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GB" dirty="0">
                          <a:effectLst/>
                        </a:rPr>
                        <a:t>3.62 </a:t>
                      </a:r>
                      <a:r>
                        <a:rPr lang="en-GB" sz="1800" b="0" i="0" u="none" strike="noStrike" noProof="0" dirty="0">
                          <a:effectLst/>
                          <a:latin typeface="Calibri"/>
                        </a:rPr>
                        <a:t>eV</a:t>
                      </a:r>
                      <a:r>
                        <a:rPr lang="en-GB" dirty="0">
                          <a:effectLst/>
                        </a:rPr>
                        <a:t>(0.10)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8414804"/>
                  </a:ext>
                </a:extLst>
              </a:tr>
              <a:tr h="46055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 dirty="0">
                          <a:effectLst/>
                        </a:rPr>
                        <a:t>S2</a:t>
                      </a:r>
                      <a:r>
                        <a:rPr lang="en-US" dirty="0">
                          <a:effectLst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dirty="0">
                          <a:effectLst/>
                        </a:rPr>
                        <a:t>3.67</a:t>
                      </a:r>
                      <a:r>
                        <a:rPr lang="en-GB" sz="1800" b="0" i="0" u="none" strike="noStrike" noProof="0" dirty="0">
                          <a:effectLst/>
                          <a:latin typeface="Calibri"/>
                        </a:rPr>
                        <a:t>eV</a:t>
                      </a:r>
                      <a:r>
                        <a:rPr lang="en-GB" dirty="0">
                          <a:effectLst/>
                        </a:rPr>
                        <a:t>(0.12)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dirty="0">
                          <a:effectLst/>
                        </a:rPr>
                        <a:t>3.67 </a:t>
                      </a:r>
                      <a:r>
                        <a:rPr lang="en-GB" sz="1800" b="0" i="0" u="none" strike="noStrike" noProof="0" dirty="0">
                          <a:effectLst/>
                          <a:latin typeface="Calibri"/>
                        </a:rPr>
                        <a:t>eV</a:t>
                      </a:r>
                      <a:r>
                        <a:rPr lang="en-GB" dirty="0">
                          <a:effectLst/>
                        </a:rPr>
                        <a:t>(0.12)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dirty="0">
                          <a:effectLst/>
                        </a:rPr>
                        <a:t>3.64 </a:t>
                      </a:r>
                      <a:r>
                        <a:rPr lang="en-GB" sz="1800" b="0" i="0" u="none" strike="noStrike" noProof="0" dirty="0">
                          <a:effectLst/>
                          <a:latin typeface="Calibri"/>
                        </a:rPr>
                        <a:t>eV</a:t>
                      </a:r>
                      <a:r>
                        <a:rPr lang="en-GB" dirty="0">
                          <a:effectLst/>
                        </a:rPr>
                        <a:t>(0.00)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GB" dirty="0">
                          <a:effectLst/>
                        </a:rPr>
                        <a:t>3.64 </a:t>
                      </a:r>
                      <a:r>
                        <a:rPr lang="en-GB" sz="1800" b="0" i="0" u="none" strike="noStrike" noProof="0" dirty="0">
                          <a:effectLst/>
                          <a:latin typeface="Calibri"/>
                        </a:rPr>
                        <a:t>eV</a:t>
                      </a:r>
                      <a:r>
                        <a:rPr lang="en-GB" dirty="0">
                          <a:effectLst/>
                        </a:rPr>
                        <a:t>(0.00)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5309123"/>
                  </a:ext>
                </a:extLst>
              </a:tr>
              <a:tr h="46055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u="none" strike="noStrike" dirty="0">
                          <a:effectLst/>
                        </a:rPr>
                        <a:t>S3</a:t>
                      </a:r>
                      <a:r>
                        <a:rPr lang="en-US" dirty="0">
                          <a:effectLst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dirty="0">
                          <a:effectLst/>
                        </a:rPr>
                        <a:t>3.97</a:t>
                      </a:r>
                      <a:r>
                        <a:rPr lang="en-GB" sz="1800" b="0" i="0" u="none" strike="noStrike" noProof="0" dirty="0">
                          <a:effectLst/>
                          <a:latin typeface="Calibri"/>
                        </a:rPr>
                        <a:t>eV</a:t>
                      </a:r>
                      <a:r>
                        <a:rPr lang="en-GB" dirty="0">
                          <a:effectLst/>
                        </a:rPr>
                        <a:t>(0.00)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dirty="0">
                          <a:effectLst/>
                        </a:rPr>
                        <a:t>3.94 </a:t>
                      </a:r>
                      <a:r>
                        <a:rPr lang="en-GB" sz="1800" b="0" i="0" u="none" strike="noStrike" noProof="0" dirty="0">
                          <a:effectLst/>
                          <a:latin typeface="Calibri"/>
                        </a:rPr>
                        <a:t>eV</a:t>
                      </a:r>
                      <a:r>
                        <a:rPr lang="en-GB" dirty="0">
                          <a:effectLst/>
                        </a:rPr>
                        <a:t>(0.00)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dirty="0">
                          <a:effectLst/>
                        </a:rPr>
                        <a:t>3.82 </a:t>
                      </a:r>
                      <a:r>
                        <a:rPr lang="en-GB" sz="1800" b="0" i="0" u="none" strike="noStrike" noProof="0" dirty="0">
                          <a:effectLst/>
                          <a:latin typeface="Calibri"/>
                        </a:rPr>
                        <a:t>eV</a:t>
                      </a:r>
                      <a:r>
                        <a:rPr lang="en-GB" dirty="0">
                          <a:effectLst/>
                        </a:rPr>
                        <a:t>(0.00)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GB" dirty="0">
                          <a:effectLst/>
                        </a:rPr>
                        <a:t>3.82 </a:t>
                      </a:r>
                      <a:r>
                        <a:rPr lang="en-GB" sz="1800" b="0" i="0" u="none" strike="noStrike" noProof="0" dirty="0">
                          <a:effectLst/>
                          <a:latin typeface="Calibri"/>
                        </a:rPr>
                        <a:t>eV</a:t>
                      </a:r>
                      <a:r>
                        <a:rPr lang="en-GB" dirty="0">
                          <a:effectLst/>
                        </a:rPr>
                        <a:t>(0.00)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73087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942F4E9-FD31-4B27-BC93-CCF98FB2D86A}"/>
              </a:ext>
            </a:extLst>
          </p:cNvPr>
          <p:cNvSpPr txBox="1"/>
          <p:nvPr/>
        </p:nvSpPr>
        <p:spPr>
          <a:xfrm>
            <a:off x="368770" y="1093141"/>
            <a:ext cx="62333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All The calculations were done with 6-31g** basis set.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B3232D4-B470-4237-95E5-40771A138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906303"/>
              </p:ext>
            </p:extLst>
          </p:nvPr>
        </p:nvGraphicFramePr>
        <p:xfrm>
          <a:off x="265494" y="4283193"/>
          <a:ext cx="8039163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067">
                  <a:extLst>
                    <a:ext uri="{9D8B030D-6E8A-4147-A177-3AD203B41FA5}">
                      <a16:colId xmlns:a16="http://schemas.microsoft.com/office/drawing/2014/main" val="2606712668"/>
                    </a:ext>
                  </a:extLst>
                </a:gridCol>
                <a:gridCol w="1407524">
                  <a:extLst>
                    <a:ext uri="{9D8B030D-6E8A-4147-A177-3AD203B41FA5}">
                      <a16:colId xmlns:a16="http://schemas.microsoft.com/office/drawing/2014/main" val="3062129815"/>
                    </a:ext>
                  </a:extLst>
                </a:gridCol>
                <a:gridCol w="1407524">
                  <a:extLst>
                    <a:ext uri="{9D8B030D-6E8A-4147-A177-3AD203B41FA5}">
                      <a16:colId xmlns:a16="http://schemas.microsoft.com/office/drawing/2014/main" val="491454228"/>
                    </a:ext>
                  </a:extLst>
                </a:gridCol>
                <a:gridCol w="1407524">
                  <a:extLst>
                    <a:ext uri="{9D8B030D-6E8A-4147-A177-3AD203B41FA5}">
                      <a16:colId xmlns:a16="http://schemas.microsoft.com/office/drawing/2014/main" val="3678305568"/>
                    </a:ext>
                  </a:extLst>
                </a:gridCol>
                <a:gridCol w="1407524">
                  <a:extLst>
                    <a:ext uri="{9D8B030D-6E8A-4147-A177-3AD203B41FA5}">
                      <a16:colId xmlns:a16="http://schemas.microsoft.com/office/drawing/2014/main" val="285704949"/>
                    </a:ext>
                  </a:extLst>
                </a:gridCol>
              </a:tblGrid>
              <a:tr h="349539">
                <a:tc>
                  <a:txBody>
                    <a:bodyPr/>
                    <a:lstStyle/>
                    <a:p>
                      <a:pPr marL="0" indent="0" algn="ctr" rtl="0" fontAlgn="base">
                        <a:buNone/>
                      </a:pPr>
                      <a:r>
                        <a:rPr lang="en-US" dirty="0">
                          <a:effectLst/>
                        </a:rPr>
                        <a:t>Structural parameters​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rtl="0" fontAlgn="base">
                        <a:buNone/>
                      </a:pPr>
                      <a:r>
                        <a:rPr lang="en-US" dirty="0">
                          <a:effectLst/>
                        </a:rPr>
                        <a:t>CAM-B3LYP-D3BJ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 dirty="0">
                          <a:effectLst/>
                        </a:rPr>
                        <a:t>W-B97xD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 dirty="0">
                          <a:effectLst/>
                        </a:rPr>
                        <a:t>M06-2X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 dirty="0">
                          <a:effectLst/>
                        </a:rPr>
                        <a:t>M06-2X-D3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8109301"/>
                  </a:ext>
                </a:extLst>
              </a:tr>
              <a:tr h="349539">
                <a:tc>
                  <a:txBody>
                    <a:bodyPr/>
                    <a:lstStyle/>
                    <a:p>
                      <a:pPr marL="0" indent="0" algn="ctr" rtl="0" fontAlgn="base">
                        <a:buNone/>
                      </a:pPr>
                      <a:r>
                        <a:rPr lang="en-US" dirty="0">
                          <a:effectLst/>
                        </a:rPr>
                        <a:t>a </a:t>
                      </a:r>
                      <a:r>
                        <a:rPr lang="en-US" u="none" strike="noStrike" dirty="0">
                          <a:effectLst/>
                        </a:rPr>
                        <a:t>(Å)</a:t>
                      </a:r>
                      <a:r>
                        <a:rPr lang="en-US" dirty="0">
                          <a:effectLst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rtl="0" fontAlgn="base">
                        <a:buNone/>
                      </a:pPr>
                      <a:r>
                        <a:rPr lang="en-IN" u="none" strike="noStrike" dirty="0">
                          <a:effectLst/>
                        </a:rPr>
                        <a:t>3.45 </a:t>
                      </a:r>
                      <a:r>
                        <a:rPr lang="en-IN" dirty="0">
                          <a:effectLst/>
                        </a:rPr>
                        <a:t>​</a:t>
                      </a:r>
                      <a:endParaRPr lang="en-I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 dirty="0">
                          <a:effectLst/>
                        </a:rPr>
                        <a:t>3.36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 dirty="0">
                          <a:effectLst/>
                        </a:rPr>
                        <a:t>3.29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 dirty="0">
                          <a:effectLst/>
                        </a:rPr>
                        <a:t>3.30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14746"/>
                  </a:ext>
                </a:extLst>
              </a:tr>
              <a:tr h="349539">
                <a:tc>
                  <a:txBody>
                    <a:bodyPr/>
                    <a:lstStyle/>
                    <a:p>
                      <a:pPr marL="0" indent="0" algn="ctr" rtl="0" fontAlgn="base">
                        <a:buNone/>
                      </a:pPr>
                      <a:r>
                        <a:rPr lang="en-US" dirty="0">
                          <a:effectLst/>
                        </a:rPr>
                        <a:t>b </a:t>
                      </a:r>
                      <a:r>
                        <a:rPr lang="en-US" u="none" strike="noStrike" dirty="0">
                          <a:effectLst/>
                        </a:rPr>
                        <a:t>(Å)</a:t>
                      </a:r>
                      <a:r>
                        <a:rPr lang="en-US" dirty="0">
                          <a:effectLst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rtl="0" fontAlgn="base">
                        <a:buNone/>
                      </a:pPr>
                      <a:r>
                        <a:rPr lang="en-IN" u="none" strike="noStrike" dirty="0">
                          <a:effectLst/>
                        </a:rPr>
                        <a:t>1.03 </a:t>
                      </a:r>
                      <a:r>
                        <a:rPr lang="en-IN" dirty="0">
                          <a:effectLst/>
                        </a:rPr>
                        <a:t>​</a:t>
                      </a:r>
                      <a:endParaRPr lang="en-I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 dirty="0">
                          <a:effectLst/>
                        </a:rPr>
                        <a:t>1.04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 dirty="0">
                          <a:effectLst/>
                        </a:rPr>
                        <a:t>1.06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 dirty="0">
                          <a:effectLst/>
                        </a:rPr>
                        <a:t>1.06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2353105"/>
                  </a:ext>
                </a:extLst>
              </a:tr>
              <a:tr h="349539">
                <a:tc>
                  <a:txBody>
                    <a:bodyPr/>
                    <a:lstStyle/>
                    <a:p>
                      <a:pPr marL="0" indent="0" algn="ctr" rtl="0" fontAlgn="base">
                        <a:buNone/>
                      </a:pPr>
                      <a:r>
                        <a:rPr lang="en-IN" u="none" strike="noStrike" dirty="0">
                          <a:effectLst/>
                        </a:rPr>
                        <a:t>c (Å)</a:t>
                      </a:r>
                      <a:r>
                        <a:rPr lang="en-IN" dirty="0">
                          <a:effectLst/>
                        </a:rPr>
                        <a:t>​</a:t>
                      </a:r>
                      <a:endParaRPr lang="en-I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rtl="0" fontAlgn="base">
                        <a:buNone/>
                      </a:pPr>
                      <a:r>
                        <a:rPr lang="en-IN" u="none" strike="noStrike" dirty="0">
                          <a:effectLst/>
                        </a:rPr>
                        <a:t>1.28</a:t>
                      </a:r>
                      <a:r>
                        <a:rPr lang="en-IN" dirty="0">
                          <a:effectLst/>
                        </a:rPr>
                        <a:t>​</a:t>
                      </a:r>
                      <a:endParaRPr lang="en-IN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 dirty="0">
                          <a:effectLst/>
                        </a:rPr>
                        <a:t>1.28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 dirty="0">
                          <a:effectLst/>
                        </a:rPr>
                        <a:t>1.28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 dirty="0">
                          <a:effectLst/>
                        </a:rPr>
                        <a:t>1.28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017422"/>
                  </a:ext>
                </a:extLst>
              </a:tr>
              <a:tr h="349539">
                <a:tc>
                  <a:txBody>
                    <a:bodyPr/>
                    <a:lstStyle/>
                    <a:p>
                      <a:pPr marL="0" indent="0" algn="ctr" rtl="0" fontAlgn="base">
                        <a:buNone/>
                      </a:pPr>
                      <a:r>
                        <a:rPr lang="en-US" u="none" strike="noStrike" dirty="0">
                          <a:effectLst/>
                        </a:rPr>
                        <a:t>Inter-planar cosine </a:t>
                      </a:r>
                      <a:r>
                        <a:rPr lang="en-US" dirty="0">
                          <a:effectLst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rtl="0" fontAlgn="base">
                        <a:buNone/>
                      </a:pPr>
                      <a:r>
                        <a:rPr lang="en-US" u="none" strike="noStrike" dirty="0">
                          <a:effectLst/>
                        </a:rPr>
                        <a:t>0.99</a:t>
                      </a:r>
                      <a:r>
                        <a:rPr lang="en-US" dirty="0">
                          <a:effectLst/>
                        </a:rPr>
                        <a:t>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 dirty="0">
                          <a:effectLst/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 dirty="0">
                          <a:effectLst/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buNone/>
                      </a:pPr>
                      <a:r>
                        <a:rPr lang="en-US" dirty="0">
                          <a:effectLst/>
                        </a:rPr>
                        <a:t>0.99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05430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1C7C529-2369-4622-887C-A63CBF10A1B0}"/>
              </a:ext>
            </a:extLst>
          </p:cNvPr>
          <p:cNvSpPr txBox="1"/>
          <p:nvPr/>
        </p:nvSpPr>
        <p:spPr>
          <a:xfrm>
            <a:off x="8844844" y="1412993"/>
            <a:ext cx="3251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Excitation energies are same for mentioned functionals.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 M06-2x have a higher oscillator strength in S1 whereas w-B97xD and CAM-B3LYP-D3 have higher oscillator strength in S2.  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D6EDF-295A-40B1-A530-C1A81A6B9BFE}"/>
              </a:ext>
            </a:extLst>
          </p:cNvPr>
          <p:cNvSpPr txBox="1"/>
          <p:nvPr/>
        </p:nvSpPr>
        <p:spPr>
          <a:xfrm>
            <a:off x="8846608" y="4199349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Structures obtain by the  mentioned functionals are very close </a:t>
            </a:r>
            <a:r>
              <a:rPr lang="en-US" dirty="0" err="1">
                <a:cs typeface="Calibri"/>
              </a:rPr>
              <a:t>wrt</a:t>
            </a:r>
            <a:r>
              <a:rPr lang="en-US" dirty="0">
                <a:cs typeface="Calibri"/>
              </a:rPr>
              <a:t> b and c.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Slightly vary along a.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C2E038-27D7-4CD1-84B1-D514935E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dirty="0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5772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69DBEE-AB1F-46B5-93EB-EA948E7F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3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CDD9D-0FDC-4A35-9299-7943C7F73736}"/>
              </a:ext>
            </a:extLst>
          </p:cNvPr>
          <p:cNvSpPr/>
          <p:nvPr/>
        </p:nvSpPr>
        <p:spPr>
          <a:xfrm>
            <a:off x="-3114" y="5563"/>
            <a:ext cx="12188803" cy="809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 b="1">
                <a:cs typeface="Calibri"/>
              </a:rPr>
              <a:t>Excimer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23DCC-B55D-47FE-A27C-05A80AE08F7D}"/>
              </a:ext>
            </a:extLst>
          </p:cNvPr>
          <p:cNvSpPr txBox="1"/>
          <p:nvPr/>
        </p:nvSpPr>
        <p:spPr>
          <a:xfrm>
            <a:off x="583721" y="1173192"/>
            <a:ext cx="11240219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An excimer is a dimeric species bound in the excited state but undergoes dissociation in the ground state.</a:t>
            </a:r>
          </a:p>
          <a:p>
            <a:pPr marL="285750" indent="-285750">
              <a:buFont typeface="Arial"/>
              <a:buChar char="•"/>
            </a:pPr>
            <a:endParaRPr lang="en-GB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ea typeface="+mn-lt"/>
                <a:cs typeface="+mn-lt"/>
              </a:rPr>
              <a:t>Some characteristic excimer properties are that it shows structureless, broad, and red-shifted maxima in the emission spectrum when compared with its monomer.</a:t>
            </a:r>
          </a:p>
          <a:p>
            <a:pPr marL="285750" indent="-285750">
              <a:buFont typeface="Arial"/>
              <a:buChar char="•"/>
            </a:pPr>
            <a:endParaRPr lang="en-GB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/>
              </a:rPr>
              <a:t>Excimer is a mixture of charge transfer as  well as local excited state.  </a:t>
            </a:r>
          </a:p>
          <a:p>
            <a:pPr marL="285750" indent="-285750">
              <a:buFont typeface="Arial"/>
              <a:buChar char="•"/>
            </a:pPr>
            <a:endParaRPr lang="en-GB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Calibri"/>
            </a:endParaRPr>
          </a:p>
        </p:txBody>
      </p:sp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26EB5C1A-031B-4A8B-9269-E29CEF5E8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48" y="2355551"/>
            <a:ext cx="4899803" cy="2750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1DC58A-3012-4F20-8DA5-3BE2CD1C11A5}"/>
              </a:ext>
            </a:extLst>
          </p:cNvPr>
          <p:cNvSpPr txBox="1"/>
          <p:nvPr/>
        </p:nvSpPr>
        <p:spPr>
          <a:xfrm>
            <a:off x="1388854" y="5342627"/>
            <a:ext cx="962995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Diagrammatic representation of Energy levels of monomer vs. excimer</a:t>
            </a:r>
            <a:endParaRPr lang="en-US" dirty="0" err="1">
              <a:cs typeface="Calibri" panose="020F0502020204030204"/>
            </a:endParaRP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A3CF4E71-1471-4757-A5EF-8BE87917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248" y="1998984"/>
            <a:ext cx="3778371" cy="324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08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A6FA0D-3F81-4DB9-8767-DFDDF5041899}"/>
              </a:ext>
            </a:extLst>
          </p:cNvPr>
          <p:cNvSpPr/>
          <p:nvPr/>
        </p:nvSpPr>
        <p:spPr>
          <a:xfrm>
            <a:off x="-3114" y="5563"/>
            <a:ext cx="12188803" cy="809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E9CCB-4277-49A6-BBBB-5737FC487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17" y="-6443"/>
            <a:ext cx="12050959" cy="758635"/>
          </a:xfrm>
        </p:spPr>
        <p:txBody>
          <a:bodyPr>
            <a:norm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 Light"/>
              </a:rPr>
              <a:t>Motivation</a:t>
            </a:r>
            <a:endParaRPr lang="en-US" sz="2800">
              <a:solidFill>
                <a:schemeClr val="bg1"/>
              </a:solidFill>
              <a:latin typeface="Calibri"/>
              <a:cs typeface="Calibri Ligh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FEE715-3BF8-4C0B-967A-2F24BBD999E3}"/>
              </a:ext>
            </a:extLst>
          </p:cNvPr>
          <p:cNvSpPr txBox="1"/>
          <p:nvPr/>
        </p:nvSpPr>
        <p:spPr>
          <a:xfrm>
            <a:off x="226848" y="1145421"/>
            <a:ext cx="11763316" cy="489364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GB" sz="2000" dirty="0">
                <a:ea typeface="+mn-lt"/>
                <a:cs typeface="+mn-lt"/>
              </a:rPr>
              <a:t>Inside solvents, anthracene undergoes </a:t>
            </a:r>
            <a:r>
              <a:rPr lang="en-GB" sz="2000" b="1" dirty="0">
                <a:ea typeface="+mn-lt"/>
                <a:cs typeface="+mn-lt"/>
              </a:rPr>
              <a:t>photodimerization </a:t>
            </a:r>
            <a:r>
              <a:rPr lang="en-GB" sz="2000" dirty="0">
                <a:ea typeface="+mn-lt"/>
                <a:cs typeface="+mn-lt"/>
              </a:rPr>
              <a:t>upon excitation, does not form excimer.</a:t>
            </a:r>
            <a:endParaRPr lang="en-US" dirty="0"/>
          </a:p>
          <a:p>
            <a:pPr algn="just"/>
            <a:endParaRPr lang="en-GB" sz="2000">
              <a:cs typeface="Calibri"/>
            </a:endParaRPr>
          </a:p>
          <a:p>
            <a:pPr algn="just"/>
            <a:endParaRPr lang="en-GB" sz="2000">
              <a:ea typeface="+mn-lt"/>
              <a:cs typeface="+mn-lt"/>
            </a:endParaRPr>
          </a:p>
          <a:p>
            <a:pPr algn="just"/>
            <a:endParaRPr lang="en-GB" sz="2000">
              <a:ea typeface="+mn-lt"/>
              <a:cs typeface="+mn-lt"/>
            </a:endParaRPr>
          </a:p>
          <a:p>
            <a:pPr algn="just"/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sz="2000" dirty="0">
                <a:ea typeface="+mn-lt"/>
                <a:cs typeface="+mn-lt"/>
              </a:rPr>
              <a:t>Excimer emission from anthracene could be recorded at  77 K in an organic glass. But upon  warming the matrix the excimer emission disappears</a:t>
            </a:r>
            <a:r>
              <a:rPr lang="en-GB" sz="2000" baseline="30000" dirty="0">
                <a:ea typeface="+mn-lt"/>
                <a:cs typeface="+mn-lt"/>
              </a:rPr>
              <a:t> (1)</a:t>
            </a:r>
            <a:r>
              <a:rPr lang="en-GB" sz="2000" dirty="0">
                <a:ea typeface="+mn-lt"/>
                <a:cs typeface="+mn-lt"/>
              </a:rPr>
              <a:t>. </a:t>
            </a:r>
          </a:p>
          <a:p>
            <a:pPr marL="285750" indent="-285750" algn="just">
              <a:buFont typeface="Arial"/>
              <a:buChar char="•"/>
            </a:pPr>
            <a:r>
              <a:rPr lang="en-GB" sz="2000" dirty="0">
                <a:ea typeface="+mn-lt"/>
                <a:cs typeface="+mn-lt"/>
              </a:rPr>
              <a:t>In solution, excimer emission is achieved by covalently linking the two  anthracene  molecules. But, one  should note that upon functionalization, we are no longer dealing with the parent system.</a:t>
            </a:r>
            <a:endParaRPr lang="en-GB" dirty="0"/>
          </a:p>
          <a:p>
            <a:pPr marL="285750" indent="-285750" algn="just">
              <a:buFont typeface="Arial"/>
              <a:buChar char="•"/>
            </a:pPr>
            <a:r>
              <a:rPr lang="en-GB" sz="2000" dirty="0">
                <a:ea typeface="+mn-lt"/>
                <a:cs typeface="+mn-lt"/>
              </a:rPr>
              <a:t>An effective way is  supramolecular encapsulation where  two molecules are brought closer through weak non-covalent interactions </a:t>
            </a:r>
            <a:r>
              <a:rPr lang="en-GB" sz="2000" baseline="30000" dirty="0">
                <a:ea typeface="+mn-lt"/>
                <a:cs typeface="+mn-lt"/>
              </a:rPr>
              <a:t>(2)</a:t>
            </a:r>
            <a:r>
              <a:rPr lang="en-GB" sz="2000" dirty="0">
                <a:ea typeface="+mn-lt"/>
                <a:cs typeface="+mn-lt"/>
              </a:rPr>
              <a:t> .</a:t>
            </a:r>
            <a:endParaRPr lang="en-GB" sz="2000" dirty="0"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sz="2000" dirty="0">
                <a:cs typeface="Calibri"/>
              </a:rPr>
              <a:t>Exploring the insight of excimer formation is very important.</a:t>
            </a:r>
          </a:p>
          <a:p>
            <a:pPr marL="285750" indent="-285750" algn="just">
              <a:buFont typeface="Arial"/>
              <a:buChar char="•"/>
            </a:pPr>
            <a:endParaRPr lang="en-GB" sz="2000"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endParaRPr lang="en-GB">
              <a:cs typeface="Calibri" panose="020F05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E913E-8E41-4431-9AC3-6E8B01DA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4</a:t>
            </a:fld>
            <a:endParaRPr lang="en-GB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0FD950F-43FA-4F1D-90A1-CB2EDF5889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361546"/>
              </p:ext>
            </p:extLst>
          </p:nvPr>
        </p:nvGraphicFramePr>
        <p:xfrm>
          <a:off x="2587316" y="2091982"/>
          <a:ext cx="2162230" cy="812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CS ChemDraw Drawing" r:id="rId3" imgW="1781090" imgH="722044" progId="ChemDraw.Document.6.0">
                  <p:embed/>
                </p:oleObj>
              </mc:Choice>
              <mc:Fallback>
                <p:oleObj name="CS ChemDraw Drawing" r:id="rId3" imgW="1781090" imgH="722044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90FD950F-43FA-4F1D-90A1-CB2EDF5889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7316" y="2091982"/>
                        <a:ext cx="2162230" cy="812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27360A3-6BCC-406C-B3B9-9E1A7427921C}"/>
              </a:ext>
            </a:extLst>
          </p:cNvPr>
          <p:cNvSpPr txBox="1"/>
          <p:nvPr/>
        </p:nvSpPr>
        <p:spPr>
          <a:xfrm>
            <a:off x="2092445" y="2264973"/>
            <a:ext cx="5003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>
                <a:cs typeface="Calibri"/>
              </a:rPr>
              <a:t>2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CCF5854-7B57-46A3-89D6-D027DB6A52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713403"/>
              </p:ext>
            </p:extLst>
          </p:nvPr>
        </p:nvGraphicFramePr>
        <p:xfrm>
          <a:off x="6792221" y="1860111"/>
          <a:ext cx="2172219" cy="1266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CS ChemDraw Drawing" r:id="rId5" imgW="3323138" imgH="2136190" progId="ChemDraw.Document.6.0">
                  <p:embed/>
                </p:oleObj>
              </mc:Choice>
              <mc:Fallback>
                <p:oleObj name="CS ChemDraw Drawing" r:id="rId5" imgW="3323138" imgH="2136190" progId="ChemDraw.Document.6.0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CCF5854-7B57-46A3-89D6-D027DB6A52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92221" y="1860111"/>
                        <a:ext cx="2172219" cy="1266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337594-9DD4-4ED3-A059-86547024B886}"/>
              </a:ext>
            </a:extLst>
          </p:cNvPr>
          <p:cNvCxnSpPr/>
          <p:nvPr/>
        </p:nvCxnSpPr>
        <p:spPr>
          <a:xfrm flipV="1">
            <a:off x="4934310" y="2549107"/>
            <a:ext cx="1820173" cy="57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EC1D1E-087F-470B-B60A-76C70F9E9A1D}"/>
              </a:ext>
            </a:extLst>
          </p:cNvPr>
          <p:cNvSpPr txBox="1"/>
          <p:nvPr/>
        </p:nvSpPr>
        <p:spPr>
          <a:xfrm>
            <a:off x="37381" y="6104627"/>
            <a:ext cx="99031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FF0000"/>
                </a:solidFill>
              </a:rPr>
              <a:t> 1.  </a:t>
            </a:r>
            <a:r>
              <a:rPr lang="en-GB" err="1">
                <a:solidFill>
                  <a:srgbClr val="FF0000"/>
                </a:solidFill>
              </a:rPr>
              <a:t>Chandross</a:t>
            </a:r>
            <a:r>
              <a:rPr lang="en-GB">
                <a:solidFill>
                  <a:srgbClr val="FF0000"/>
                </a:solidFill>
              </a:rPr>
              <a:t>, E. A. Photolytic Dissociation of </a:t>
            </a:r>
            <a:r>
              <a:rPr lang="en-GB" err="1">
                <a:solidFill>
                  <a:srgbClr val="FF0000"/>
                </a:solidFill>
              </a:rPr>
              <a:t>Dianthracene</a:t>
            </a:r>
            <a:r>
              <a:rPr lang="en-GB">
                <a:solidFill>
                  <a:srgbClr val="FF0000"/>
                </a:solidFill>
              </a:rPr>
              <a:t>. J. Chem. Phys. 1965, 43, 4175−4176.​ </a:t>
            </a:r>
            <a:endParaRPr lang="en-GB">
              <a:solidFill>
                <a:srgbClr val="FF0000"/>
              </a:solidFill>
              <a:cs typeface="Calibri"/>
            </a:endParaRPr>
          </a:p>
          <a:p>
            <a:r>
              <a:rPr lang="en-GB">
                <a:solidFill>
                  <a:srgbClr val="FF0000"/>
                </a:solidFill>
                <a:cs typeface="Calibri"/>
              </a:rPr>
              <a:t> 2.  </a:t>
            </a:r>
            <a:r>
              <a:rPr lang="en-GB" i="1">
                <a:solidFill>
                  <a:srgbClr val="FF0000"/>
                </a:solidFill>
                <a:ea typeface="+mn-lt"/>
                <a:cs typeface="+mn-lt"/>
              </a:rPr>
              <a:t>J. Am. Chem. Soc.</a:t>
            </a:r>
            <a:r>
              <a:rPr lang="en-GB">
                <a:solidFill>
                  <a:srgbClr val="FF0000"/>
                </a:solidFill>
                <a:ea typeface="+mn-lt"/>
                <a:cs typeface="+mn-lt"/>
              </a:rPr>
              <a:t> 2021, 143, 4, 2025–2036</a:t>
            </a:r>
            <a:endParaRPr lang="en-GB">
              <a:solidFill>
                <a:srgbClr val="FF0000"/>
              </a:solidFill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1A74B5-07B7-4B6E-9F3D-8E0F016D5AF3}"/>
              </a:ext>
            </a:extLst>
          </p:cNvPr>
          <p:cNvSpPr txBox="1"/>
          <p:nvPr/>
        </p:nvSpPr>
        <p:spPr>
          <a:xfrm>
            <a:off x="5529532" y="2007079"/>
            <a:ext cx="73037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i="1" err="1">
                <a:cs typeface="Calibri"/>
              </a:rPr>
              <a:t>hν</a:t>
            </a:r>
            <a:r>
              <a:rPr lang="en-GB"/>
              <a:t> </a:t>
            </a:r>
            <a:endParaRPr lang="en-GB" b="1" i="1">
              <a:cs typeface="Calibri"/>
            </a:endParaRPr>
          </a:p>
          <a:p>
            <a:pPr algn="l"/>
            <a:endParaRPr lang="en-GB" b="1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00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332313-CCEC-4E22-A69A-A4D387773C0C}"/>
              </a:ext>
            </a:extLst>
          </p:cNvPr>
          <p:cNvSpPr/>
          <p:nvPr/>
        </p:nvSpPr>
        <p:spPr>
          <a:xfrm>
            <a:off x="2875" y="-76200"/>
            <a:ext cx="12191999" cy="92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E9990-456C-4E59-9189-98CEEC87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821" y="242019"/>
            <a:ext cx="4953000" cy="420688"/>
          </a:xfrm>
        </p:spPr>
        <p:txBody>
          <a:bodyPr>
            <a:normAutofit fontScale="90000"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Calibri"/>
                <a:cs typeface="Calibri Light"/>
              </a:rPr>
              <a:t>Structure of An</a:t>
            </a:r>
            <a:r>
              <a:rPr lang="en-GB" sz="2800" b="1" baseline="-25000" dirty="0">
                <a:solidFill>
                  <a:schemeClr val="bg1"/>
                </a:solidFill>
                <a:latin typeface="Calibri"/>
                <a:cs typeface="Calibri Light"/>
              </a:rPr>
              <a:t>2</a:t>
            </a:r>
            <a:r>
              <a:rPr lang="en-GB" sz="2800" b="1" dirty="0">
                <a:solidFill>
                  <a:schemeClr val="bg1"/>
                </a:solidFill>
                <a:latin typeface="Calibri"/>
                <a:cs typeface="Calibri Light"/>
              </a:rPr>
              <a:t>@OA</a:t>
            </a:r>
            <a:r>
              <a:rPr lang="en-GB" sz="2800" b="1" baseline="-25000" dirty="0">
                <a:solidFill>
                  <a:schemeClr val="bg1"/>
                </a:solidFill>
                <a:latin typeface="Calibri"/>
                <a:cs typeface="Calibri Light"/>
              </a:rPr>
              <a:t>2</a:t>
            </a:r>
            <a:r>
              <a:rPr lang="en-GB" sz="2800" b="1" dirty="0">
                <a:solidFill>
                  <a:schemeClr val="bg1"/>
                </a:solidFill>
                <a:latin typeface="Calibri"/>
                <a:cs typeface="Calibri Light"/>
              </a:rPr>
              <a:t> complex </a:t>
            </a:r>
            <a:endParaRPr lang="en-US" sz="2800" b="1" dirty="0">
              <a:solidFill>
                <a:schemeClr val="bg1"/>
              </a:solidFill>
              <a:latin typeface="Calibri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D9486-8A27-46DC-AA82-EF2CC667830C}"/>
              </a:ext>
            </a:extLst>
          </p:cNvPr>
          <p:cNvSpPr txBox="1"/>
          <p:nvPr/>
        </p:nvSpPr>
        <p:spPr>
          <a:xfrm>
            <a:off x="844538" y="1086311"/>
            <a:ext cx="57689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/>
              <a:t>a)                                                                           b)</a:t>
            </a:r>
            <a:endParaRPr lang="en-GB" b="1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B7763-16C8-46D1-81DF-C7C6DE0347E7}"/>
              </a:ext>
            </a:extLst>
          </p:cNvPr>
          <p:cNvSpPr txBox="1"/>
          <p:nvPr/>
        </p:nvSpPr>
        <p:spPr>
          <a:xfrm>
            <a:off x="899197" y="5815404"/>
            <a:ext cx="4022253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>
                <a:ea typeface="+mn-lt"/>
                <a:cs typeface="+mn-lt"/>
              </a:rPr>
              <a:t> Structure of the AN</a:t>
            </a:r>
            <a:r>
              <a:rPr lang="en-GB" baseline="-25000" dirty="0">
                <a:ea typeface="+mn-lt"/>
                <a:cs typeface="+mn-lt"/>
              </a:rPr>
              <a:t>2</a:t>
            </a:r>
            <a:r>
              <a:rPr lang="en-GB" dirty="0">
                <a:ea typeface="+mn-lt"/>
                <a:cs typeface="+mn-lt"/>
              </a:rPr>
              <a:t>@OA</a:t>
            </a:r>
            <a:r>
              <a:rPr lang="en-GB" baseline="-25000" dirty="0">
                <a:ea typeface="+mn-lt"/>
                <a:cs typeface="+mn-lt"/>
              </a:rPr>
              <a:t>2 </a:t>
            </a:r>
            <a:r>
              <a:rPr lang="en-GB" dirty="0">
                <a:ea typeface="+mn-lt"/>
                <a:cs typeface="+mn-lt"/>
              </a:rPr>
              <a:t>complex.</a:t>
            </a:r>
            <a:endParaRPr lang="en-GB" dirty="0">
              <a:cs typeface="Calibri" panose="020F0502020204030204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8BE6842-6156-45B3-95CC-3E72D579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5</a:t>
            </a:fld>
            <a:endParaRPr lang="en-GB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CA0D3EA1-808B-466C-A10A-C69FFE45F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286" y="1603245"/>
            <a:ext cx="6107501" cy="36658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13B8E8-930D-47D5-AB06-AF9103E9A42C}"/>
              </a:ext>
            </a:extLst>
          </p:cNvPr>
          <p:cNvSpPr txBox="1"/>
          <p:nvPr/>
        </p:nvSpPr>
        <p:spPr>
          <a:xfrm>
            <a:off x="6607832" y="5817080"/>
            <a:ext cx="3965275" cy="38370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Schematic representation of a, b, c axis .</a:t>
            </a:r>
          </a:p>
        </p:txBody>
      </p:sp>
      <p:pic>
        <p:nvPicPr>
          <p:cNvPr id="5" name="Picture 6" descr="Chart&#10;&#10;Description automatically generated">
            <a:extLst>
              <a:ext uri="{FF2B5EF4-FFF2-40B4-BE49-F238E27FC236}">
                <a16:creationId xmlns:a16="http://schemas.microsoft.com/office/drawing/2014/main" id="{F19AC20C-986C-4B00-8C11-644B53331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66" y="1331191"/>
            <a:ext cx="3174520" cy="4310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021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FAD4C4-5194-4FDD-B067-CD4A76F21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6</a:t>
            </a:fld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14A86D-45A7-4D9F-9452-5381050075DD}"/>
              </a:ext>
            </a:extLst>
          </p:cNvPr>
          <p:cNvSpPr/>
          <p:nvPr/>
        </p:nvSpPr>
        <p:spPr>
          <a:xfrm>
            <a:off x="2875" y="-76200"/>
            <a:ext cx="12191999" cy="92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>
                <a:cs typeface="Calibri"/>
              </a:rPr>
              <a:t>Experimental Observation</a:t>
            </a:r>
          </a:p>
        </p:txBody>
      </p:sp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5958CA25-25F9-441C-BF36-5C2888487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922" y="1255967"/>
            <a:ext cx="4602606" cy="39147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2E3B65E1-DC1B-4116-B222-7132A61B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55" y="1298106"/>
            <a:ext cx="4849824" cy="39167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FC841-16AE-406B-A7A2-9546C2403081}"/>
              </a:ext>
            </a:extLst>
          </p:cNvPr>
          <p:cNvSpPr txBox="1"/>
          <p:nvPr/>
        </p:nvSpPr>
        <p:spPr>
          <a:xfrm>
            <a:off x="1029419" y="5299496"/>
            <a:ext cx="4871048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>
                <a:cs typeface="Calibri"/>
              </a:rPr>
              <a:t>Absorption spectra of  AN</a:t>
            </a:r>
            <a:r>
              <a:rPr lang="en-GB" baseline="-25000" dirty="0">
                <a:cs typeface="Calibri"/>
              </a:rPr>
              <a:t>2</a:t>
            </a:r>
            <a:r>
              <a:rPr lang="en-GB" dirty="0">
                <a:cs typeface="Calibri"/>
              </a:rPr>
              <a:t>@OA</a:t>
            </a:r>
            <a:r>
              <a:rPr lang="en-GB" baseline="-25000" dirty="0">
                <a:cs typeface="Calibri"/>
              </a:rPr>
              <a:t>2</a:t>
            </a:r>
            <a:r>
              <a:rPr lang="en-GB" dirty="0">
                <a:cs typeface="Calibri"/>
              </a:rPr>
              <a:t> complex (maxima is at 376 nm)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2A049-A1F3-4513-A94E-1B2CC64DC218}"/>
              </a:ext>
            </a:extLst>
          </p:cNvPr>
          <p:cNvSpPr txBox="1"/>
          <p:nvPr/>
        </p:nvSpPr>
        <p:spPr>
          <a:xfrm>
            <a:off x="6693201" y="5197955"/>
            <a:ext cx="4612255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>
                <a:cs typeface="Calibri"/>
              </a:rPr>
              <a:t>Emission spectra  of AN</a:t>
            </a:r>
            <a:r>
              <a:rPr lang="en-GB" baseline="-25000" dirty="0">
                <a:cs typeface="Calibri"/>
              </a:rPr>
              <a:t>2</a:t>
            </a:r>
            <a:r>
              <a:rPr lang="en-GB" dirty="0">
                <a:cs typeface="Calibri"/>
              </a:rPr>
              <a:t>@OA</a:t>
            </a:r>
            <a:r>
              <a:rPr lang="en-GB" baseline="-25000" dirty="0">
                <a:cs typeface="Calibri"/>
              </a:rPr>
              <a:t>2</a:t>
            </a:r>
            <a:r>
              <a:rPr lang="en-GB" dirty="0">
                <a:cs typeface="Calibri"/>
              </a:rPr>
              <a:t> complex with initial excitation at 376 nm. </a:t>
            </a:r>
            <a:r>
              <a:rPr lang="en-GB" dirty="0">
                <a:ea typeface="+mn-lt"/>
                <a:cs typeface="+mn-lt"/>
              </a:rPr>
              <a:t>Emission maxima</a:t>
            </a:r>
          </a:p>
          <a:p>
            <a:pPr algn="ctr"/>
            <a:r>
              <a:rPr lang="en-GB" dirty="0">
                <a:cs typeface="Calibri"/>
              </a:rPr>
              <a:t>peak corresponding to 520 nm, is due to excimer.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62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525BA1-C69C-46F6-81DA-9709DDE15AE9}"/>
              </a:ext>
            </a:extLst>
          </p:cNvPr>
          <p:cNvSpPr/>
          <p:nvPr/>
        </p:nvSpPr>
        <p:spPr>
          <a:xfrm>
            <a:off x="2875" y="-4313"/>
            <a:ext cx="12191999" cy="675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02C2C-7369-4953-924D-36901C9078A8}"/>
              </a:ext>
            </a:extLst>
          </p:cNvPr>
          <p:cNvSpPr txBox="1"/>
          <p:nvPr/>
        </p:nvSpPr>
        <p:spPr>
          <a:xfrm>
            <a:off x="1534224" y="72172"/>
            <a:ext cx="95823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Times New Roman"/>
                <a:cs typeface="Times New Roman"/>
              </a:rPr>
              <a:t>Quantum mechanical model for excited state dynamics</a:t>
            </a:r>
            <a:endParaRPr lang="en-US" b="1">
              <a:solidFill>
                <a:schemeClr val="bg1"/>
              </a:solidFill>
              <a:cs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5D76C4-7B42-46C9-B599-ED86E7DDE091}"/>
              </a:ext>
            </a:extLst>
          </p:cNvPr>
          <p:cNvGrpSpPr/>
          <p:nvPr/>
        </p:nvGrpSpPr>
        <p:grpSpPr>
          <a:xfrm>
            <a:off x="8863859" y="3194695"/>
            <a:ext cx="3118751" cy="3606783"/>
            <a:chOff x="8830451" y="3231117"/>
            <a:chExt cx="2912533" cy="3493010"/>
          </a:xfrm>
        </p:grpSpPr>
        <p:pic>
          <p:nvPicPr>
            <p:cNvPr id="5" name="Picture 5" descr="Background pattern&#10;&#10;Description automatically generated">
              <a:extLst>
                <a:ext uri="{FF2B5EF4-FFF2-40B4-BE49-F238E27FC236}">
                  <a16:creationId xmlns:a16="http://schemas.microsoft.com/office/drawing/2014/main" id="{F8EA7C92-9E1A-44E7-9B47-05DE2AA9D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30451" y="3231117"/>
              <a:ext cx="2912533" cy="282889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DFE3C4-D78D-481A-8346-7636F4F24D95}"/>
                </a:ext>
              </a:extLst>
            </p:cNvPr>
            <p:cNvSpPr/>
            <p:nvPr/>
          </p:nvSpPr>
          <p:spPr>
            <a:xfrm>
              <a:off x="9201150" y="3771900"/>
              <a:ext cx="2131483" cy="1741311"/>
            </a:xfrm>
            <a:prstGeom prst="rect">
              <a:avLst/>
            </a:prstGeom>
            <a:noFill/>
            <a:ln w="571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B11637-8296-44FB-9232-61AAD5DC2D3D}"/>
                </a:ext>
              </a:extLst>
            </p:cNvPr>
            <p:cNvSpPr txBox="1"/>
            <p:nvPr/>
          </p:nvSpPr>
          <p:spPr>
            <a:xfrm>
              <a:off x="9326386" y="6268979"/>
              <a:ext cx="11815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>
                  <a:latin typeface="Times New Roman"/>
                  <a:cs typeface="Times New Roman"/>
                </a:rPr>
                <a:t>QM atoms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1FCD4E-7FB0-46F0-8B56-79C4E75111CD}"/>
                </a:ext>
              </a:extLst>
            </p:cNvPr>
            <p:cNvCxnSpPr/>
            <p:nvPr/>
          </p:nvCxnSpPr>
          <p:spPr>
            <a:xfrm>
              <a:off x="9819217" y="5515328"/>
              <a:ext cx="20696" cy="84854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304B75D-B548-4BEE-8E1A-14302AE0BDC1}"/>
                </a:ext>
              </a:extLst>
            </p:cNvPr>
            <p:cNvCxnSpPr/>
            <p:nvPr/>
          </p:nvCxnSpPr>
          <p:spPr>
            <a:xfrm>
              <a:off x="10966469" y="5704845"/>
              <a:ext cx="47551" cy="77331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5953BC-A125-4345-995B-A3C8D079EA00}"/>
                </a:ext>
              </a:extLst>
            </p:cNvPr>
            <p:cNvSpPr txBox="1"/>
            <p:nvPr/>
          </p:nvSpPr>
          <p:spPr>
            <a:xfrm>
              <a:off x="10360889" y="6354795"/>
              <a:ext cx="127808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/>
                <a:t>MM atoms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EC19AE0-1995-4BC5-BAA7-63A6D76AA79E}"/>
              </a:ext>
            </a:extLst>
          </p:cNvPr>
          <p:cNvSpPr txBox="1"/>
          <p:nvPr/>
        </p:nvSpPr>
        <p:spPr>
          <a:xfrm>
            <a:off x="99273" y="697442"/>
            <a:ext cx="1203327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ea typeface="+mn-lt"/>
                <a:cs typeface="+mn-lt"/>
              </a:rPr>
              <a:t>Considering the large size of the system (432 atoms  for the AN</a:t>
            </a:r>
            <a:r>
              <a:rPr lang="en-GB" baseline="-25000">
                <a:latin typeface="Times New Roman"/>
                <a:ea typeface="+mn-lt"/>
                <a:cs typeface="+mn-lt"/>
              </a:rPr>
              <a:t>2</a:t>
            </a:r>
            <a:r>
              <a:rPr lang="en-GB">
                <a:latin typeface="Times New Roman"/>
                <a:ea typeface="+mn-lt"/>
                <a:cs typeface="+mn-lt"/>
              </a:rPr>
              <a:t>@OA</a:t>
            </a:r>
            <a:r>
              <a:rPr lang="en-GB" baseline="-25000">
                <a:latin typeface="Times New Roman"/>
                <a:ea typeface="+mn-lt"/>
                <a:cs typeface="+mn-lt"/>
              </a:rPr>
              <a:t>2 </a:t>
            </a:r>
            <a:r>
              <a:rPr lang="en-GB">
                <a:latin typeface="Times New Roman"/>
                <a:ea typeface="+mn-lt"/>
                <a:cs typeface="+mn-lt"/>
              </a:rPr>
              <a:t>complex), we employed a mixed QM/MM </a:t>
            </a:r>
            <a:r>
              <a:rPr lang="en-GB" baseline="30000">
                <a:latin typeface="Times New Roman"/>
                <a:ea typeface="+mn-lt"/>
                <a:cs typeface="+mn-lt"/>
              </a:rPr>
              <a:t> </a:t>
            </a:r>
            <a:r>
              <a:rPr lang="en-GB">
                <a:latin typeface="Times New Roman"/>
                <a:ea typeface="+mn-lt"/>
                <a:cs typeface="+mn-lt"/>
              </a:rPr>
              <a:t>approach to explore the  mechanism of excimer formation .</a:t>
            </a:r>
          </a:p>
          <a:p>
            <a:pPr marL="285750" indent="-285750">
              <a:buFont typeface="Arial"/>
              <a:buChar char="•"/>
            </a:pPr>
            <a:endParaRPr lang="en-GB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ea typeface="+mn-lt"/>
                <a:cs typeface="+mn-lt"/>
              </a:rPr>
              <a:t>The quantum mechanical (QM) calculations used density functional theory (DFT) for ground and time-dependent DFT (TDDFT) for excited states.</a:t>
            </a:r>
          </a:p>
          <a:p>
            <a:pPr marL="285750" indent="-285750">
              <a:buFont typeface="Arial,Sans-Serif"/>
              <a:buChar char="•"/>
            </a:pPr>
            <a:endParaRPr lang="en-GB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>
                <a:latin typeface="Times New Roman"/>
                <a:ea typeface="+mn-lt"/>
                <a:cs typeface="+mn-lt"/>
              </a:rPr>
              <a:t>AN dimer was modelled as QM  with CAM-B3LYP</a:t>
            </a:r>
            <a:r>
              <a:rPr lang="en-GB">
                <a:latin typeface="Times New Roman"/>
                <a:cs typeface="Calibri"/>
              </a:rPr>
              <a:t> exchange-correlation (xc) functional along with the BJ-damped Grimme’s D3 dispersion (CAM-B3LYP-D3BJ) and a 6-31G(</a:t>
            </a:r>
            <a:r>
              <a:rPr lang="en-GB" err="1">
                <a:latin typeface="Times New Roman"/>
                <a:cs typeface="Calibri"/>
              </a:rPr>
              <a:t>d,p</a:t>
            </a:r>
            <a:r>
              <a:rPr lang="en-GB">
                <a:latin typeface="Times New Roman"/>
                <a:cs typeface="Calibri"/>
              </a:rPr>
              <a:t>) basis set.</a:t>
            </a:r>
            <a:endParaRPr lang="en-US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GB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latin typeface="Times New Roman"/>
                <a:ea typeface="+mn-lt"/>
                <a:cs typeface="+mn-lt"/>
              </a:rPr>
              <a:t>The OA cage was treated with Molecular Mechanics (MM) using the AMBER03 force  field.</a:t>
            </a:r>
            <a:endParaRPr lang="en-GB">
              <a:latin typeface="Times New Roman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>
              <a:latin typeface="Times New Roman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>
              <a:latin typeface="Times New Roman"/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79FF34-4555-4F80-932C-8D570DC2A758}"/>
              </a:ext>
            </a:extLst>
          </p:cNvPr>
          <p:cNvSpPr txBox="1"/>
          <p:nvPr/>
        </p:nvSpPr>
        <p:spPr>
          <a:xfrm>
            <a:off x="274696" y="38401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>
              <a:latin typeface="Times New Roman"/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BB9353-59D8-45EB-909D-F0CEE7055371}"/>
              </a:ext>
            </a:extLst>
          </p:cNvPr>
          <p:cNvSpPr txBox="1"/>
          <p:nvPr/>
        </p:nvSpPr>
        <p:spPr>
          <a:xfrm>
            <a:off x="101624" y="4101369"/>
            <a:ext cx="851934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Times New Roman"/>
                <a:ea typeface="+mn-lt"/>
                <a:cs typeface="+mn-lt"/>
              </a:rPr>
              <a:t>The total QM/MM energy  of the system was calculated as </a:t>
            </a:r>
            <a:endParaRPr lang="en-US"/>
          </a:p>
          <a:p>
            <a:r>
              <a:rPr lang="en-GB" i="1">
                <a:latin typeface="Times New Roman"/>
                <a:ea typeface="+mn-lt"/>
                <a:cs typeface="+mn-lt"/>
              </a:rPr>
              <a:t>               </a:t>
            </a:r>
            <a:r>
              <a:rPr lang="en-GB" b="1" i="1">
                <a:latin typeface="Times New Roman"/>
                <a:ea typeface="+mn-lt"/>
                <a:cs typeface="+mn-lt"/>
              </a:rPr>
              <a:t>E</a:t>
            </a:r>
            <a:r>
              <a:rPr lang="en-GB" b="1" baseline="-25000">
                <a:latin typeface="Times New Roman"/>
                <a:ea typeface="+mn-lt"/>
                <a:cs typeface="+mn-lt"/>
              </a:rPr>
              <a:t>QM/MM </a:t>
            </a:r>
            <a:r>
              <a:rPr lang="en-GB" b="1">
                <a:latin typeface="Times New Roman"/>
                <a:ea typeface="+mn-lt"/>
                <a:cs typeface="+mn-lt"/>
              </a:rPr>
              <a:t>= </a:t>
            </a:r>
            <a:r>
              <a:rPr lang="en-GB" b="1" i="1">
                <a:latin typeface="Times New Roman"/>
                <a:ea typeface="+mn-lt"/>
                <a:cs typeface="+mn-lt"/>
              </a:rPr>
              <a:t>E</a:t>
            </a:r>
            <a:r>
              <a:rPr lang="en-GB" b="1" baseline="-25000">
                <a:latin typeface="Times New Roman"/>
                <a:ea typeface="+mn-lt"/>
                <a:cs typeface="+mn-lt"/>
              </a:rPr>
              <a:t>QM</a:t>
            </a:r>
            <a:r>
              <a:rPr lang="en-GB" b="1">
                <a:latin typeface="Times New Roman"/>
                <a:ea typeface="+mn-lt"/>
                <a:cs typeface="+mn-lt"/>
              </a:rPr>
              <a:t>+</a:t>
            </a:r>
            <a:r>
              <a:rPr lang="en-GB" b="1" i="1">
                <a:latin typeface="Times New Roman"/>
                <a:ea typeface="+mn-lt"/>
                <a:cs typeface="+mn-lt"/>
              </a:rPr>
              <a:t>E</a:t>
            </a:r>
            <a:r>
              <a:rPr lang="en-GB" b="1" baseline="-25000">
                <a:latin typeface="Times New Roman"/>
                <a:ea typeface="+mn-lt"/>
                <a:cs typeface="+mn-lt"/>
              </a:rPr>
              <a:t>MM</a:t>
            </a:r>
            <a:r>
              <a:rPr lang="en-GB" b="1">
                <a:latin typeface="Times New Roman"/>
                <a:ea typeface="+mn-lt"/>
                <a:cs typeface="+mn-lt"/>
              </a:rPr>
              <a:t>+</a:t>
            </a:r>
            <a:r>
              <a:rPr lang="en-GB" b="1" i="1">
                <a:latin typeface="Times New Roman"/>
                <a:ea typeface="+mn-lt"/>
                <a:cs typeface="+mn-lt"/>
              </a:rPr>
              <a:t>E</a:t>
            </a:r>
            <a:r>
              <a:rPr lang="en-GB" b="1" baseline="-25000">
                <a:latin typeface="Times New Roman"/>
                <a:ea typeface="+mn-lt"/>
                <a:cs typeface="+mn-lt"/>
              </a:rPr>
              <a:t>QM-MM</a:t>
            </a:r>
            <a:r>
              <a:rPr lang="en-GB" b="1">
                <a:latin typeface="Times New Roman"/>
                <a:ea typeface="+mn-lt"/>
                <a:cs typeface="+mn-lt"/>
              </a:rPr>
              <a:t> </a:t>
            </a:r>
            <a:endParaRPr lang="en-GB">
              <a:latin typeface="Calibri" panose="020F0502020204030204"/>
              <a:ea typeface="+mn-lt"/>
              <a:cs typeface="+mn-lt"/>
            </a:endParaRPr>
          </a:p>
          <a:p>
            <a:r>
              <a:rPr lang="en-GB">
                <a:latin typeface="Times New Roman"/>
                <a:ea typeface="+mn-lt"/>
                <a:cs typeface="+mn-lt"/>
              </a:rPr>
              <a:t>     </a:t>
            </a:r>
          </a:p>
          <a:p>
            <a:endParaRPr lang="en-GB">
              <a:latin typeface="Times New Roman"/>
              <a:ea typeface="+mn-lt"/>
              <a:cs typeface="+mn-lt"/>
            </a:endParaRPr>
          </a:p>
          <a:p>
            <a:endParaRPr lang="en-GB">
              <a:latin typeface="Times New Roman"/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Times New Roman"/>
                <a:ea typeface="+mn-lt"/>
                <a:cs typeface="+mn-lt"/>
              </a:rPr>
              <a:t>To obtain the insight of the excimer formation we investigate the PEC along </a:t>
            </a:r>
            <a:r>
              <a:rPr lang="en-GB" i="1">
                <a:latin typeface="Times New Roman"/>
                <a:ea typeface="+mn-lt"/>
                <a:cs typeface="+mn-lt"/>
              </a:rPr>
              <a:t>a </a:t>
            </a:r>
            <a:r>
              <a:rPr lang="en-GB">
                <a:latin typeface="Times New Roman"/>
                <a:ea typeface="+mn-lt"/>
                <a:cs typeface="+mn-lt"/>
              </a:rPr>
              <a:t>,</a:t>
            </a:r>
            <a:r>
              <a:rPr lang="en-GB" i="1">
                <a:latin typeface="Times New Roman"/>
                <a:ea typeface="+mn-lt"/>
                <a:cs typeface="+mn-lt"/>
              </a:rPr>
              <a:t>b</a:t>
            </a:r>
            <a:r>
              <a:rPr lang="en-GB">
                <a:latin typeface="Times New Roman"/>
                <a:ea typeface="+mn-lt"/>
                <a:cs typeface="+mn-lt"/>
              </a:rPr>
              <a:t> , </a:t>
            </a:r>
            <a:r>
              <a:rPr lang="en-GB" i="1">
                <a:latin typeface="Times New Roman"/>
                <a:ea typeface="+mn-lt"/>
                <a:cs typeface="+mn-lt"/>
              </a:rPr>
              <a:t>c-</a:t>
            </a:r>
            <a:r>
              <a:rPr lang="en-GB">
                <a:latin typeface="Times New Roman"/>
                <a:ea typeface="+mn-lt"/>
                <a:cs typeface="+mn-lt"/>
              </a:rPr>
              <a:t> axis from optimized geometry.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70B3CFE-81E8-4391-821F-116FE7DB6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9921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493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4C941C-80A7-453C-8807-056BF17A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8</a:t>
            </a:fld>
            <a:endParaRPr lang="en-GB"/>
          </a:p>
        </p:txBody>
      </p:sp>
      <p:pic>
        <p:nvPicPr>
          <p:cNvPr id="4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11AD9668-F069-4C73-860F-BDBF16631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564" y="1728166"/>
            <a:ext cx="4603666" cy="44786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64E54A-C96D-4489-846A-8E9279C54374}"/>
              </a:ext>
            </a:extLst>
          </p:cNvPr>
          <p:cNvSpPr/>
          <p:nvPr/>
        </p:nvSpPr>
        <p:spPr>
          <a:xfrm>
            <a:off x="2875" y="-4313"/>
            <a:ext cx="12191999" cy="92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 b="1">
                <a:cs typeface="Calibri"/>
              </a:rPr>
              <a:t>Gas-phase potential energy curve (PEC)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C0429-F9C0-4713-B7A5-1B0FDE8A0D1F}"/>
              </a:ext>
            </a:extLst>
          </p:cNvPr>
          <p:cNvSpPr txBox="1"/>
          <p:nvPr/>
        </p:nvSpPr>
        <p:spPr>
          <a:xfrm>
            <a:off x="-63261" y="986287"/>
            <a:ext cx="112689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a typeface="+mn-lt"/>
                <a:cs typeface="+mn-lt"/>
              </a:rPr>
              <a:t>To explain excimer, </a:t>
            </a:r>
            <a:r>
              <a:rPr lang="en-GB" dirty="0">
                <a:cs typeface="Calibri"/>
              </a:rPr>
              <a:t>PEC is calculated with CAM-BLYP/6-31G** level of theory along with D3BJ dispersion correction.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cs typeface="Calibri"/>
              </a:rPr>
              <a:t>PEC is symmetric about sandwich like geometry with a avoided crossing between S</a:t>
            </a:r>
            <a:r>
              <a:rPr lang="en-GB" baseline="-25000" dirty="0">
                <a:cs typeface="Calibri"/>
              </a:rPr>
              <a:t>1</a:t>
            </a:r>
            <a:r>
              <a:rPr lang="en-GB" dirty="0">
                <a:cs typeface="Calibri"/>
              </a:rPr>
              <a:t> and S</a:t>
            </a:r>
            <a:r>
              <a:rPr lang="en-GB" baseline="-25000" dirty="0">
                <a:cs typeface="Calibri"/>
              </a:rPr>
              <a:t>2</a:t>
            </a:r>
            <a:r>
              <a:rPr lang="en-GB" dirty="0">
                <a:cs typeface="Calibri"/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3E47A2-45B3-4AD0-9E6B-A09497A785E8}"/>
              </a:ext>
            </a:extLst>
          </p:cNvPr>
          <p:cNvGrpSpPr/>
          <p:nvPr/>
        </p:nvGrpSpPr>
        <p:grpSpPr>
          <a:xfrm>
            <a:off x="7670860" y="1724038"/>
            <a:ext cx="3145765" cy="1442230"/>
            <a:chOff x="7670860" y="1724038"/>
            <a:chExt cx="3145765" cy="14422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086B90-7F07-4E7A-9FCB-7205EDFFDDD6}"/>
                </a:ext>
              </a:extLst>
            </p:cNvPr>
            <p:cNvSpPr txBox="1"/>
            <p:nvPr/>
          </p:nvSpPr>
          <p:spPr>
            <a:xfrm>
              <a:off x="7670860" y="2785938"/>
              <a:ext cx="3145765" cy="38033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dirty="0">
                  <a:cs typeface="Calibri"/>
                </a:rPr>
                <a:t>Anthracene Like excimer(AL)</a:t>
              </a:r>
            </a:p>
          </p:txBody>
        </p:sp>
        <p:graphicFrame>
          <p:nvGraphicFramePr>
            <p:cNvPr id="3" name="Object 2">
              <a:extLst>
                <a:ext uri="{FF2B5EF4-FFF2-40B4-BE49-F238E27FC236}">
                  <a16:creationId xmlns:a16="http://schemas.microsoft.com/office/drawing/2014/main" id="{93479C09-DB0C-456A-9EC2-560987A89CF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7207289"/>
                </p:ext>
              </p:extLst>
            </p:nvPr>
          </p:nvGraphicFramePr>
          <p:xfrm>
            <a:off x="8135885" y="1724038"/>
            <a:ext cx="2320557" cy="10138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1" name="CS ChemDraw Drawing" r:id="rId4" imgW="4254722" imgH="1843961" progId="ChemDraw.Document.6.0">
                    <p:embed/>
                  </p:oleObj>
                </mc:Choice>
                <mc:Fallback>
                  <p:oleObj name="CS ChemDraw Drawing" r:id="rId4" imgW="4254722" imgH="1843961" progId="ChemDraw.Document.6.0">
                    <p:embed/>
                    <p:pic>
                      <p:nvPicPr>
                        <p:cNvPr id="3" name="Object 2">
                          <a:extLst>
                            <a:ext uri="{FF2B5EF4-FFF2-40B4-BE49-F238E27FC236}">
                              <a16:creationId xmlns:a16="http://schemas.microsoft.com/office/drawing/2014/main" id="{93479C09-DB0C-456A-9EC2-560987A89CF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8135885" y="1724038"/>
                          <a:ext cx="2320557" cy="101389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31A8B9-89AB-4902-8089-3399138A8CBB}"/>
              </a:ext>
            </a:extLst>
          </p:cNvPr>
          <p:cNvGrpSpPr/>
          <p:nvPr/>
        </p:nvGrpSpPr>
        <p:grpSpPr>
          <a:xfrm>
            <a:off x="7669962" y="4908071"/>
            <a:ext cx="3160141" cy="1377185"/>
            <a:chOff x="8748264" y="5008713"/>
            <a:chExt cx="3160141" cy="137718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077590-70FC-417A-8786-730A40746C0D}"/>
                </a:ext>
              </a:extLst>
            </p:cNvPr>
            <p:cNvSpPr txBox="1"/>
            <p:nvPr/>
          </p:nvSpPr>
          <p:spPr>
            <a:xfrm>
              <a:off x="8748264" y="6016566"/>
              <a:ext cx="3160141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>
                  <a:cs typeface="Calibri"/>
                </a:rPr>
                <a:t>Benzene like excimer (BL)</a:t>
              </a:r>
            </a:p>
          </p:txBody>
        </p:sp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12AAFDF7-A264-4B42-AA6D-13552EFC3B6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3744802"/>
                </p:ext>
              </p:extLst>
            </p:nvPr>
          </p:nvGraphicFramePr>
          <p:xfrm>
            <a:off x="8961437" y="5008713"/>
            <a:ext cx="2818561" cy="10018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2" name="CS ChemDraw Drawing" r:id="rId6" imgW="6423121" imgH="2301066" progId="ChemDraw.Document.6.0">
                    <p:embed/>
                  </p:oleObj>
                </mc:Choice>
                <mc:Fallback>
                  <p:oleObj name="CS ChemDraw Drawing" r:id="rId6" imgW="6423121" imgH="2301066" progId="ChemDraw.Document.6.0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12AAFDF7-A264-4B42-AA6D-13552EFC3B6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8961437" y="5008713"/>
                          <a:ext cx="2818561" cy="10018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FE8E9B-F626-402E-ACE0-410DA07E8D8C}"/>
              </a:ext>
            </a:extLst>
          </p:cNvPr>
          <p:cNvGrpSpPr/>
          <p:nvPr/>
        </p:nvGrpSpPr>
        <p:grpSpPr>
          <a:xfrm>
            <a:off x="7671759" y="3390095"/>
            <a:ext cx="3145767" cy="1416090"/>
            <a:chOff x="8735683" y="3390095"/>
            <a:chExt cx="3145767" cy="14160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7893BD-1D89-4B9A-914C-B421F7370A25}"/>
                </a:ext>
              </a:extLst>
            </p:cNvPr>
            <p:cNvSpPr txBox="1"/>
            <p:nvPr/>
          </p:nvSpPr>
          <p:spPr>
            <a:xfrm>
              <a:off x="8735683" y="4422476"/>
              <a:ext cx="3145767" cy="38370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>
                  <a:cs typeface="Calibri"/>
                </a:rPr>
                <a:t>Naphthalene like excimer (NL)</a:t>
              </a:r>
            </a:p>
          </p:txBody>
        </p:sp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13A4DD31-9897-482F-B090-AE867E9F77A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0287692"/>
                </p:ext>
              </p:extLst>
            </p:nvPr>
          </p:nvGraphicFramePr>
          <p:xfrm>
            <a:off x="9101351" y="3390095"/>
            <a:ext cx="2568816" cy="923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3" name="CS ChemDraw Drawing" r:id="rId8" imgW="5069810" imgH="2044845" progId="ChemDraw.Document.6.0">
                    <p:embed/>
                  </p:oleObj>
                </mc:Choice>
                <mc:Fallback>
                  <p:oleObj name="CS ChemDraw Drawing" r:id="rId8" imgW="5069810" imgH="2044845" progId="ChemDraw.Document.6.0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13A4DD31-9897-482F-B090-AE867E9F77A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101351" y="3390095"/>
                          <a:ext cx="2568816" cy="9232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64EDDE0-181D-4481-BB81-72966DD38E56}"/>
              </a:ext>
            </a:extLst>
          </p:cNvPr>
          <p:cNvSpPr txBox="1"/>
          <p:nvPr/>
        </p:nvSpPr>
        <p:spPr>
          <a:xfrm>
            <a:off x="2539041" y="6363419"/>
            <a:ext cx="270006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Gas-phase PEC along c-axis</a:t>
            </a:r>
          </a:p>
        </p:txBody>
      </p:sp>
    </p:spTree>
    <p:extLst>
      <p:ext uri="{BB962C8B-B14F-4D97-AF65-F5344CB8AC3E}">
        <p14:creationId xmlns:p14="http://schemas.microsoft.com/office/powerpoint/2010/main" val="33747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32E580-1A57-476F-9CDF-572B72E951F8}"/>
              </a:ext>
            </a:extLst>
          </p:cNvPr>
          <p:cNvSpPr/>
          <p:nvPr/>
        </p:nvSpPr>
        <p:spPr>
          <a:xfrm>
            <a:off x="-25879" y="-4313"/>
            <a:ext cx="12220753" cy="776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D6E54A-F4EE-4B0C-994C-83F348E33272}"/>
              </a:ext>
            </a:extLst>
          </p:cNvPr>
          <p:cNvSpPr txBox="1"/>
          <p:nvPr/>
        </p:nvSpPr>
        <p:spPr>
          <a:xfrm>
            <a:off x="3539243" y="160032"/>
            <a:ext cx="578978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cs typeface="Calibri"/>
              </a:rPr>
              <a:t>PEC along </a:t>
            </a:r>
            <a:r>
              <a:rPr lang="en-GB" sz="2800" b="1" i="1" dirty="0">
                <a:solidFill>
                  <a:schemeClr val="bg1"/>
                </a:solidFill>
                <a:cs typeface="Calibri"/>
              </a:rPr>
              <a:t>c-</a:t>
            </a:r>
            <a:r>
              <a:rPr lang="en-GB" sz="2800" b="1" dirty="0">
                <a:solidFill>
                  <a:schemeClr val="bg1"/>
                </a:solidFill>
                <a:cs typeface="Calibri"/>
              </a:rPr>
              <a:t>axis</a:t>
            </a:r>
            <a:r>
              <a:rPr lang="en-GB" sz="2800" b="1" i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GB" sz="2800" b="1" dirty="0">
                <a:solidFill>
                  <a:schemeClr val="bg1"/>
                </a:solidFill>
                <a:cs typeface="Calibri"/>
              </a:rPr>
              <a:t>in confined phase </a:t>
            </a:r>
            <a:endParaRPr lang="en-GB" sz="2800" b="1" i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8AF00-1045-423E-B6B8-2FF94C935013}"/>
              </a:ext>
            </a:extLst>
          </p:cNvPr>
          <p:cNvSpPr txBox="1"/>
          <p:nvPr/>
        </p:nvSpPr>
        <p:spPr>
          <a:xfrm>
            <a:off x="6248909" y="1346054"/>
            <a:ext cx="5349050" cy="4401205"/>
          </a:xfrm>
          <a:custGeom>
            <a:avLst/>
            <a:gdLst>
              <a:gd name="connsiteX0" fmla="*/ 0 w 5349050"/>
              <a:gd name="connsiteY0" fmla="*/ 0 h 4401205"/>
              <a:gd name="connsiteX1" fmla="*/ 647829 w 5349050"/>
              <a:gd name="connsiteY1" fmla="*/ 0 h 4401205"/>
              <a:gd name="connsiteX2" fmla="*/ 1135187 w 5349050"/>
              <a:gd name="connsiteY2" fmla="*/ 0 h 4401205"/>
              <a:gd name="connsiteX3" fmla="*/ 1622545 w 5349050"/>
              <a:gd name="connsiteY3" fmla="*/ 0 h 4401205"/>
              <a:gd name="connsiteX4" fmla="*/ 2109903 w 5349050"/>
              <a:gd name="connsiteY4" fmla="*/ 0 h 4401205"/>
              <a:gd name="connsiteX5" fmla="*/ 2704242 w 5349050"/>
              <a:gd name="connsiteY5" fmla="*/ 0 h 4401205"/>
              <a:gd name="connsiteX6" fmla="*/ 3405562 w 5349050"/>
              <a:gd name="connsiteY6" fmla="*/ 0 h 4401205"/>
              <a:gd name="connsiteX7" fmla="*/ 4053391 w 5349050"/>
              <a:gd name="connsiteY7" fmla="*/ 0 h 4401205"/>
              <a:gd name="connsiteX8" fmla="*/ 4647730 w 5349050"/>
              <a:gd name="connsiteY8" fmla="*/ 0 h 4401205"/>
              <a:gd name="connsiteX9" fmla="*/ 5349050 w 5349050"/>
              <a:gd name="connsiteY9" fmla="*/ 0 h 4401205"/>
              <a:gd name="connsiteX10" fmla="*/ 5349050 w 5349050"/>
              <a:gd name="connsiteY10" fmla="*/ 594163 h 4401205"/>
              <a:gd name="connsiteX11" fmla="*/ 5349050 w 5349050"/>
              <a:gd name="connsiteY11" fmla="*/ 1012277 h 4401205"/>
              <a:gd name="connsiteX12" fmla="*/ 5349050 w 5349050"/>
              <a:gd name="connsiteY12" fmla="*/ 1430392 h 4401205"/>
              <a:gd name="connsiteX13" fmla="*/ 5349050 w 5349050"/>
              <a:gd name="connsiteY13" fmla="*/ 1936530 h 4401205"/>
              <a:gd name="connsiteX14" fmla="*/ 5349050 w 5349050"/>
              <a:gd name="connsiteY14" fmla="*/ 2354645 h 4401205"/>
              <a:gd name="connsiteX15" fmla="*/ 5349050 w 5349050"/>
              <a:gd name="connsiteY15" fmla="*/ 2948807 h 4401205"/>
              <a:gd name="connsiteX16" fmla="*/ 5349050 w 5349050"/>
              <a:gd name="connsiteY16" fmla="*/ 3542970 h 4401205"/>
              <a:gd name="connsiteX17" fmla="*/ 5349050 w 5349050"/>
              <a:gd name="connsiteY17" fmla="*/ 4401205 h 4401205"/>
              <a:gd name="connsiteX18" fmla="*/ 4861692 w 5349050"/>
              <a:gd name="connsiteY18" fmla="*/ 4401205 h 4401205"/>
              <a:gd name="connsiteX19" fmla="*/ 4160372 w 5349050"/>
              <a:gd name="connsiteY19" fmla="*/ 4401205 h 4401205"/>
              <a:gd name="connsiteX20" fmla="*/ 3673014 w 5349050"/>
              <a:gd name="connsiteY20" fmla="*/ 4401205 h 4401205"/>
              <a:gd name="connsiteX21" fmla="*/ 3025185 w 5349050"/>
              <a:gd name="connsiteY21" fmla="*/ 4401205 h 4401205"/>
              <a:gd name="connsiteX22" fmla="*/ 2377356 w 5349050"/>
              <a:gd name="connsiteY22" fmla="*/ 4401205 h 4401205"/>
              <a:gd name="connsiteX23" fmla="*/ 1889998 w 5349050"/>
              <a:gd name="connsiteY23" fmla="*/ 4401205 h 4401205"/>
              <a:gd name="connsiteX24" fmla="*/ 1188678 w 5349050"/>
              <a:gd name="connsiteY24" fmla="*/ 4401205 h 4401205"/>
              <a:gd name="connsiteX25" fmla="*/ 701320 w 5349050"/>
              <a:gd name="connsiteY25" fmla="*/ 4401205 h 4401205"/>
              <a:gd name="connsiteX26" fmla="*/ 0 w 5349050"/>
              <a:gd name="connsiteY26" fmla="*/ 4401205 h 4401205"/>
              <a:gd name="connsiteX27" fmla="*/ 0 w 5349050"/>
              <a:gd name="connsiteY27" fmla="*/ 3851054 h 4401205"/>
              <a:gd name="connsiteX28" fmla="*/ 0 w 5349050"/>
              <a:gd name="connsiteY28" fmla="*/ 3388928 h 4401205"/>
              <a:gd name="connsiteX29" fmla="*/ 0 w 5349050"/>
              <a:gd name="connsiteY29" fmla="*/ 2794765 h 4401205"/>
              <a:gd name="connsiteX30" fmla="*/ 0 w 5349050"/>
              <a:gd name="connsiteY30" fmla="*/ 2376651 h 4401205"/>
              <a:gd name="connsiteX31" fmla="*/ 0 w 5349050"/>
              <a:gd name="connsiteY31" fmla="*/ 1738476 h 4401205"/>
              <a:gd name="connsiteX32" fmla="*/ 0 w 5349050"/>
              <a:gd name="connsiteY32" fmla="*/ 1320362 h 4401205"/>
              <a:gd name="connsiteX33" fmla="*/ 0 w 5349050"/>
              <a:gd name="connsiteY33" fmla="*/ 814223 h 4401205"/>
              <a:gd name="connsiteX34" fmla="*/ 0 w 5349050"/>
              <a:gd name="connsiteY34" fmla="*/ 0 h 440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49050" h="4401205" fill="none" extrusionOk="0">
                <a:moveTo>
                  <a:pt x="0" y="0"/>
                </a:moveTo>
                <a:cubicBezTo>
                  <a:pt x="170904" y="-68727"/>
                  <a:pt x="429216" y="58275"/>
                  <a:pt x="647829" y="0"/>
                </a:cubicBezTo>
                <a:cubicBezTo>
                  <a:pt x="866442" y="-58275"/>
                  <a:pt x="1015670" y="35150"/>
                  <a:pt x="1135187" y="0"/>
                </a:cubicBezTo>
                <a:cubicBezTo>
                  <a:pt x="1254704" y="-35150"/>
                  <a:pt x="1466545" y="31557"/>
                  <a:pt x="1622545" y="0"/>
                </a:cubicBezTo>
                <a:cubicBezTo>
                  <a:pt x="1778545" y="-31557"/>
                  <a:pt x="1983987" y="19338"/>
                  <a:pt x="2109903" y="0"/>
                </a:cubicBezTo>
                <a:cubicBezTo>
                  <a:pt x="2235819" y="-19338"/>
                  <a:pt x="2477864" y="61265"/>
                  <a:pt x="2704242" y="0"/>
                </a:cubicBezTo>
                <a:cubicBezTo>
                  <a:pt x="2930620" y="-61265"/>
                  <a:pt x="3185913" y="10836"/>
                  <a:pt x="3405562" y="0"/>
                </a:cubicBezTo>
                <a:cubicBezTo>
                  <a:pt x="3625211" y="-10836"/>
                  <a:pt x="3798367" y="73422"/>
                  <a:pt x="4053391" y="0"/>
                </a:cubicBezTo>
                <a:cubicBezTo>
                  <a:pt x="4308415" y="-73422"/>
                  <a:pt x="4356870" y="29374"/>
                  <a:pt x="4647730" y="0"/>
                </a:cubicBezTo>
                <a:cubicBezTo>
                  <a:pt x="4938590" y="-29374"/>
                  <a:pt x="5140038" y="82193"/>
                  <a:pt x="5349050" y="0"/>
                </a:cubicBezTo>
                <a:cubicBezTo>
                  <a:pt x="5355054" y="226667"/>
                  <a:pt x="5341099" y="320439"/>
                  <a:pt x="5349050" y="594163"/>
                </a:cubicBezTo>
                <a:cubicBezTo>
                  <a:pt x="5357001" y="867887"/>
                  <a:pt x="5317602" y="891396"/>
                  <a:pt x="5349050" y="1012277"/>
                </a:cubicBezTo>
                <a:cubicBezTo>
                  <a:pt x="5380498" y="1133158"/>
                  <a:pt x="5318103" y="1229371"/>
                  <a:pt x="5349050" y="1430392"/>
                </a:cubicBezTo>
                <a:cubicBezTo>
                  <a:pt x="5379997" y="1631414"/>
                  <a:pt x="5307942" y="1764202"/>
                  <a:pt x="5349050" y="1936530"/>
                </a:cubicBezTo>
                <a:cubicBezTo>
                  <a:pt x="5390158" y="2108858"/>
                  <a:pt x="5334960" y="2187108"/>
                  <a:pt x="5349050" y="2354645"/>
                </a:cubicBezTo>
                <a:cubicBezTo>
                  <a:pt x="5363140" y="2522183"/>
                  <a:pt x="5333627" y="2825885"/>
                  <a:pt x="5349050" y="2948807"/>
                </a:cubicBezTo>
                <a:cubicBezTo>
                  <a:pt x="5364473" y="3071729"/>
                  <a:pt x="5316004" y="3298001"/>
                  <a:pt x="5349050" y="3542970"/>
                </a:cubicBezTo>
                <a:cubicBezTo>
                  <a:pt x="5382096" y="3787939"/>
                  <a:pt x="5289157" y="4008645"/>
                  <a:pt x="5349050" y="4401205"/>
                </a:cubicBezTo>
                <a:cubicBezTo>
                  <a:pt x="5139031" y="4432952"/>
                  <a:pt x="5013817" y="4361841"/>
                  <a:pt x="4861692" y="4401205"/>
                </a:cubicBezTo>
                <a:cubicBezTo>
                  <a:pt x="4709567" y="4440569"/>
                  <a:pt x="4445297" y="4317148"/>
                  <a:pt x="4160372" y="4401205"/>
                </a:cubicBezTo>
                <a:cubicBezTo>
                  <a:pt x="3875447" y="4485262"/>
                  <a:pt x="3784475" y="4385964"/>
                  <a:pt x="3673014" y="4401205"/>
                </a:cubicBezTo>
                <a:cubicBezTo>
                  <a:pt x="3561553" y="4416446"/>
                  <a:pt x="3187370" y="4333398"/>
                  <a:pt x="3025185" y="4401205"/>
                </a:cubicBezTo>
                <a:cubicBezTo>
                  <a:pt x="2863000" y="4469012"/>
                  <a:pt x="2572442" y="4324092"/>
                  <a:pt x="2377356" y="4401205"/>
                </a:cubicBezTo>
                <a:cubicBezTo>
                  <a:pt x="2182270" y="4478318"/>
                  <a:pt x="2004229" y="4345524"/>
                  <a:pt x="1889998" y="4401205"/>
                </a:cubicBezTo>
                <a:cubicBezTo>
                  <a:pt x="1775767" y="4456886"/>
                  <a:pt x="1490238" y="4370065"/>
                  <a:pt x="1188678" y="4401205"/>
                </a:cubicBezTo>
                <a:cubicBezTo>
                  <a:pt x="887118" y="4432345"/>
                  <a:pt x="843441" y="4379945"/>
                  <a:pt x="701320" y="4401205"/>
                </a:cubicBezTo>
                <a:cubicBezTo>
                  <a:pt x="559199" y="4422465"/>
                  <a:pt x="205272" y="4348214"/>
                  <a:pt x="0" y="4401205"/>
                </a:cubicBezTo>
                <a:cubicBezTo>
                  <a:pt x="-58439" y="4138082"/>
                  <a:pt x="18190" y="4074921"/>
                  <a:pt x="0" y="3851054"/>
                </a:cubicBezTo>
                <a:cubicBezTo>
                  <a:pt x="-18190" y="3627187"/>
                  <a:pt x="23605" y="3488247"/>
                  <a:pt x="0" y="3388928"/>
                </a:cubicBezTo>
                <a:cubicBezTo>
                  <a:pt x="-23605" y="3289609"/>
                  <a:pt x="45387" y="2920751"/>
                  <a:pt x="0" y="2794765"/>
                </a:cubicBezTo>
                <a:cubicBezTo>
                  <a:pt x="-45387" y="2668779"/>
                  <a:pt x="18961" y="2506709"/>
                  <a:pt x="0" y="2376651"/>
                </a:cubicBezTo>
                <a:cubicBezTo>
                  <a:pt x="-18961" y="2246593"/>
                  <a:pt x="75540" y="1986729"/>
                  <a:pt x="0" y="1738476"/>
                </a:cubicBezTo>
                <a:cubicBezTo>
                  <a:pt x="-75540" y="1490224"/>
                  <a:pt x="12885" y="1448538"/>
                  <a:pt x="0" y="1320362"/>
                </a:cubicBezTo>
                <a:cubicBezTo>
                  <a:pt x="-12885" y="1192186"/>
                  <a:pt x="36987" y="967946"/>
                  <a:pt x="0" y="814223"/>
                </a:cubicBezTo>
                <a:cubicBezTo>
                  <a:pt x="-36987" y="660500"/>
                  <a:pt x="66205" y="329509"/>
                  <a:pt x="0" y="0"/>
                </a:cubicBezTo>
                <a:close/>
              </a:path>
              <a:path w="5349050" h="4401205" stroke="0" extrusionOk="0">
                <a:moveTo>
                  <a:pt x="0" y="0"/>
                </a:moveTo>
                <a:cubicBezTo>
                  <a:pt x="133521" y="-29070"/>
                  <a:pt x="235055" y="5116"/>
                  <a:pt x="433867" y="0"/>
                </a:cubicBezTo>
                <a:cubicBezTo>
                  <a:pt x="632679" y="-5116"/>
                  <a:pt x="821376" y="3456"/>
                  <a:pt x="974716" y="0"/>
                </a:cubicBezTo>
                <a:cubicBezTo>
                  <a:pt x="1128056" y="-3456"/>
                  <a:pt x="1485287" y="12643"/>
                  <a:pt x="1622545" y="0"/>
                </a:cubicBezTo>
                <a:cubicBezTo>
                  <a:pt x="1759803" y="-12643"/>
                  <a:pt x="1896338" y="3570"/>
                  <a:pt x="2163394" y="0"/>
                </a:cubicBezTo>
                <a:cubicBezTo>
                  <a:pt x="2430450" y="-3570"/>
                  <a:pt x="2498976" y="72135"/>
                  <a:pt x="2811223" y="0"/>
                </a:cubicBezTo>
                <a:cubicBezTo>
                  <a:pt x="3123470" y="-72135"/>
                  <a:pt x="3183063" y="21248"/>
                  <a:pt x="3298581" y="0"/>
                </a:cubicBezTo>
                <a:cubicBezTo>
                  <a:pt x="3414099" y="-21248"/>
                  <a:pt x="3744926" y="18922"/>
                  <a:pt x="3946410" y="0"/>
                </a:cubicBezTo>
                <a:cubicBezTo>
                  <a:pt x="4147894" y="-18922"/>
                  <a:pt x="4287676" y="51169"/>
                  <a:pt x="4433768" y="0"/>
                </a:cubicBezTo>
                <a:cubicBezTo>
                  <a:pt x="4579860" y="-51169"/>
                  <a:pt x="4949397" y="31785"/>
                  <a:pt x="5349050" y="0"/>
                </a:cubicBezTo>
                <a:cubicBezTo>
                  <a:pt x="5361259" y="143136"/>
                  <a:pt x="5299745" y="449195"/>
                  <a:pt x="5349050" y="638175"/>
                </a:cubicBezTo>
                <a:cubicBezTo>
                  <a:pt x="5398355" y="827156"/>
                  <a:pt x="5296810" y="988474"/>
                  <a:pt x="5349050" y="1100301"/>
                </a:cubicBezTo>
                <a:cubicBezTo>
                  <a:pt x="5401290" y="1212128"/>
                  <a:pt x="5330074" y="1357616"/>
                  <a:pt x="5349050" y="1606440"/>
                </a:cubicBezTo>
                <a:cubicBezTo>
                  <a:pt x="5368026" y="1855264"/>
                  <a:pt x="5310216" y="1846394"/>
                  <a:pt x="5349050" y="2024554"/>
                </a:cubicBezTo>
                <a:cubicBezTo>
                  <a:pt x="5387884" y="2202714"/>
                  <a:pt x="5309222" y="2335533"/>
                  <a:pt x="5349050" y="2574705"/>
                </a:cubicBezTo>
                <a:cubicBezTo>
                  <a:pt x="5388878" y="2813877"/>
                  <a:pt x="5337335" y="3080234"/>
                  <a:pt x="5349050" y="3212880"/>
                </a:cubicBezTo>
                <a:cubicBezTo>
                  <a:pt x="5360765" y="3345527"/>
                  <a:pt x="5345942" y="3519731"/>
                  <a:pt x="5349050" y="3675006"/>
                </a:cubicBezTo>
                <a:cubicBezTo>
                  <a:pt x="5352158" y="3830281"/>
                  <a:pt x="5286417" y="4208314"/>
                  <a:pt x="5349050" y="4401205"/>
                </a:cubicBezTo>
                <a:cubicBezTo>
                  <a:pt x="5132121" y="4410914"/>
                  <a:pt x="5009274" y="4361204"/>
                  <a:pt x="4915183" y="4401205"/>
                </a:cubicBezTo>
                <a:cubicBezTo>
                  <a:pt x="4821092" y="4441206"/>
                  <a:pt x="4487280" y="4366442"/>
                  <a:pt x="4320844" y="4401205"/>
                </a:cubicBezTo>
                <a:cubicBezTo>
                  <a:pt x="4154408" y="4435968"/>
                  <a:pt x="3879114" y="4394339"/>
                  <a:pt x="3673014" y="4401205"/>
                </a:cubicBezTo>
                <a:cubicBezTo>
                  <a:pt x="3466914" y="4408071"/>
                  <a:pt x="3407652" y="4364422"/>
                  <a:pt x="3185656" y="4401205"/>
                </a:cubicBezTo>
                <a:cubicBezTo>
                  <a:pt x="2963660" y="4437988"/>
                  <a:pt x="2709451" y="4349591"/>
                  <a:pt x="2537827" y="4401205"/>
                </a:cubicBezTo>
                <a:cubicBezTo>
                  <a:pt x="2366203" y="4452819"/>
                  <a:pt x="2069780" y="4399560"/>
                  <a:pt x="1889998" y="4401205"/>
                </a:cubicBezTo>
                <a:cubicBezTo>
                  <a:pt x="1710216" y="4402850"/>
                  <a:pt x="1492115" y="4390914"/>
                  <a:pt x="1188678" y="4401205"/>
                </a:cubicBezTo>
                <a:cubicBezTo>
                  <a:pt x="885241" y="4411496"/>
                  <a:pt x="783401" y="4336867"/>
                  <a:pt x="540848" y="4401205"/>
                </a:cubicBezTo>
                <a:cubicBezTo>
                  <a:pt x="298295" y="4465543"/>
                  <a:pt x="173626" y="4349697"/>
                  <a:pt x="0" y="4401205"/>
                </a:cubicBezTo>
                <a:cubicBezTo>
                  <a:pt x="-15183" y="4179951"/>
                  <a:pt x="29129" y="3994563"/>
                  <a:pt x="0" y="3763030"/>
                </a:cubicBezTo>
                <a:cubicBezTo>
                  <a:pt x="-29129" y="3531498"/>
                  <a:pt x="34700" y="3483571"/>
                  <a:pt x="0" y="3212880"/>
                </a:cubicBezTo>
                <a:cubicBezTo>
                  <a:pt x="-34700" y="2942189"/>
                  <a:pt x="63397" y="2914797"/>
                  <a:pt x="0" y="2618717"/>
                </a:cubicBezTo>
                <a:cubicBezTo>
                  <a:pt x="-63397" y="2322637"/>
                  <a:pt x="44802" y="2232201"/>
                  <a:pt x="0" y="2024554"/>
                </a:cubicBezTo>
                <a:cubicBezTo>
                  <a:pt x="-44802" y="1816907"/>
                  <a:pt x="35605" y="1769285"/>
                  <a:pt x="0" y="1606440"/>
                </a:cubicBezTo>
                <a:cubicBezTo>
                  <a:pt x="-35605" y="1443595"/>
                  <a:pt x="12144" y="1332453"/>
                  <a:pt x="0" y="1100301"/>
                </a:cubicBezTo>
                <a:cubicBezTo>
                  <a:pt x="-12144" y="868149"/>
                  <a:pt x="27065" y="785959"/>
                  <a:pt x="0" y="594163"/>
                </a:cubicBezTo>
                <a:cubicBezTo>
                  <a:pt x="-27065" y="402367"/>
                  <a:pt x="5941" y="213071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21858932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Calibri"/>
              </a:rPr>
              <a:t>Though in gas phase the PEC is symmetric about  sandwich like geometry, but in confined environment  clearly it's not the case.</a:t>
            </a:r>
          </a:p>
          <a:p>
            <a:pPr marL="285750" indent="-285750">
              <a:buFont typeface="Arial"/>
              <a:buChar char="•"/>
            </a:pPr>
            <a:endParaRPr lang="en-GB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cs typeface="Calibri"/>
              </a:rPr>
              <a:t> PEC shoots up after a certain point due to interaction with cage. </a:t>
            </a:r>
          </a:p>
          <a:p>
            <a:pPr marL="342900" indent="-342900">
              <a:buFont typeface="Arial"/>
              <a:buChar char="•"/>
            </a:pPr>
            <a:endParaRPr lang="en-GB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GB" sz="200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ea typeface="+mn-lt"/>
                <a:cs typeface="+mn-lt"/>
              </a:rPr>
              <a:t>In gas-phase, we can clearly see the three types of excimer among which AL one is the most stable. But inside Octa-Acid, NL excimer is more stable than AL excimer.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9DAB2A-285E-44B6-BB67-2B98E6B6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b="1" dirty="0" smtClean="0"/>
              <a:t>9</a:t>
            </a:fld>
            <a:endParaRPr lang="en-GB" b="1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E64D55-4488-4EBD-848E-634400AD8F07}"/>
              </a:ext>
            </a:extLst>
          </p:cNvPr>
          <p:cNvSpPr txBox="1"/>
          <p:nvPr/>
        </p:nvSpPr>
        <p:spPr>
          <a:xfrm>
            <a:off x="1316966" y="6133381"/>
            <a:ext cx="3634595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dirty="0"/>
              <a:t> PEC</a:t>
            </a:r>
            <a:r>
              <a:rPr lang="en-GB" sz="2000" dirty="0">
                <a:cs typeface="Calibri"/>
              </a:rPr>
              <a:t>​  along c-axis inside OA cage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DB3E1-B56F-4351-A7AF-A58E58C6D627}"/>
              </a:ext>
            </a:extLst>
          </p:cNvPr>
          <p:cNvSpPr txBox="1"/>
          <p:nvPr/>
        </p:nvSpPr>
        <p:spPr>
          <a:xfrm>
            <a:off x="3617343" y="2955985"/>
            <a:ext cx="4572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>
                <a:cs typeface="Calibri"/>
              </a:rPr>
              <a:t>NL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FB8A0B-E177-460C-8981-FE2338A9E191}"/>
              </a:ext>
            </a:extLst>
          </p:cNvPr>
          <p:cNvGrpSpPr/>
          <p:nvPr/>
        </p:nvGrpSpPr>
        <p:grpSpPr>
          <a:xfrm>
            <a:off x="629057" y="1142957"/>
            <a:ext cx="4905986" cy="4750947"/>
            <a:chOff x="629057" y="1142957"/>
            <a:chExt cx="4905986" cy="4750947"/>
          </a:xfrm>
        </p:grpSpPr>
        <p:pic>
          <p:nvPicPr>
            <p:cNvPr id="3" name="Picture 3" descr="Chart, diagram&#10;&#10;Description automatically generated">
              <a:extLst>
                <a:ext uri="{FF2B5EF4-FFF2-40B4-BE49-F238E27FC236}">
                  <a16:creationId xmlns:a16="http://schemas.microsoft.com/office/drawing/2014/main" id="{A44BC4AD-906F-4BBF-A040-15FBC02C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9057" y="1142957"/>
              <a:ext cx="4905986" cy="475094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D3516C-13EC-40A4-AFAF-451CCA0E91A8}"/>
                </a:ext>
              </a:extLst>
            </p:cNvPr>
            <p:cNvSpPr txBox="1"/>
            <p:nvPr/>
          </p:nvSpPr>
          <p:spPr>
            <a:xfrm>
              <a:off x="2337759" y="2668439"/>
              <a:ext cx="51471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b="1"/>
                <a:t>AL</a:t>
              </a:r>
              <a:endParaRPr lang="en-US" b="1">
                <a:cs typeface="Calibri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73C7769-419E-4131-A125-32BEB707E238}"/>
              </a:ext>
            </a:extLst>
          </p:cNvPr>
          <p:cNvSpPr txBox="1"/>
          <p:nvPr/>
        </p:nvSpPr>
        <p:spPr>
          <a:xfrm>
            <a:off x="3631720" y="2912853"/>
            <a:ext cx="8741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b="1" dirty="0"/>
              <a:t>NL</a:t>
            </a:r>
            <a:endParaRPr lang="en-US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7631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Understanding excimer formation by anthracene dimer inside octa-acid with TDDFT and QM/MM </vt:lpstr>
      <vt:lpstr>PowerPoint Presentation</vt:lpstr>
      <vt:lpstr>PowerPoint Presentation</vt:lpstr>
      <vt:lpstr>Motivation</vt:lpstr>
      <vt:lpstr>Structure of An2@OA2 complex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441</cp:revision>
  <dcterms:created xsi:type="dcterms:W3CDTF">2013-07-15T20:26:40Z</dcterms:created>
  <dcterms:modified xsi:type="dcterms:W3CDTF">2021-06-24T16:28:58Z</dcterms:modified>
</cp:coreProperties>
</file>